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76"/>
  </p:notesMasterIdLst>
  <p:sldIdLst>
    <p:sldId id="256" r:id="rId2"/>
    <p:sldId id="258" r:id="rId3"/>
    <p:sldId id="310" r:id="rId4"/>
    <p:sldId id="311" r:id="rId5"/>
    <p:sldId id="312" r:id="rId6"/>
    <p:sldId id="297" r:id="rId7"/>
    <p:sldId id="298" r:id="rId8"/>
    <p:sldId id="299" r:id="rId9"/>
    <p:sldId id="300" r:id="rId10"/>
    <p:sldId id="308" r:id="rId11"/>
    <p:sldId id="313" r:id="rId12"/>
    <p:sldId id="315" r:id="rId13"/>
    <p:sldId id="259" r:id="rId14"/>
    <p:sldId id="301" r:id="rId15"/>
    <p:sldId id="302" r:id="rId16"/>
    <p:sldId id="303" r:id="rId17"/>
    <p:sldId id="305" r:id="rId18"/>
    <p:sldId id="306" r:id="rId19"/>
    <p:sldId id="307" r:id="rId20"/>
    <p:sldId id="262" r:id="rId21"/>
    <p:sldId id="309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4" r:id="rId30"/>
    <p:sldId id="323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8" r:id="rId54"/>
    <p:sldId id="347" r:id="rId55"/>
    <p:sldId id="349" r:id="rId56"/>
    <p:sldId id="351" r:id="rId57"/>
    <p:sldId id="352" r:id="rId58"/>
    <p:sldId id="353" r:id="rId59"/>
    <p:sldId id="354" r:id="rId60"/>
    <p:sldId id="355" r:id="rId61"/>
    <p:sldId id="358" r:id="rId62"/>
    <p:sldId id="357" r:id="rId63"/>
    <p:sldId id="356" r:id="rId64"/>
    <p:sldId id="359" r:id="rId65"/>
    <p:sldId id="360" r:id="rId66"/>
    <p:sldId id="361" r:id="rId67"/>
    <p:sldId id="364" r:id="rId68"/>
    <p:sldId id="363" r:id="rId69"/>
    <p:sldId id="365" r:id="rId70"/>
    <p:sldId id="366" r:id="rId71"/>
    <p:sldId id="362" r:id="rId72"/>
    <p:sldId id="367" r:id="rId73"/>
    <p:sldId id="368" r:id="rId74"/>
    <p:sldId id="369" r:id="rId75"/>
  </p:sldIdLst>
  <p:sldSz cx="9144000" cy="5143500" type="screen16x9"/>
  <p:notesSz cx="6858000" cy="9144000"/>
  <p:embeddedFontLst>
    <p:embeddedFont>
      <p:font typeface="Advent Pro SemiBold" panose="020B0604020202020204" charset="0"/>
      <p:regular r:id="rId77"/>
      <p:bold r:id="rId78"/>
    </p:embeddedFont>
    <p:embeddedFont>
      <p:font typeface="Fira Sans Extra Condensed Medium" panose="020B0604020202020204" charset="0"/>
      <p:regular r:id="rId79"/>
      <p:bold r:id="rId80"/>
      <p:italic r:id="rId81"/>
      <p:boldItalic r:id="rId82"/>
    </p:embeddedFont>
    <p:embeddedFont>
      <p:font typeface="Maven Pro" panose="020B0604020202020204" charset="0"/>
      <p:regular r:id="rId83"/>
      <p:bold r:id="rId84"/>
    </p:embeddedFont>
    <p:embeddedFont>
      <p:font typeface="Share Tech" panose="020B0604020202020204" charset="0"/>
      <p:regular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5142E0-DAA9-4B25-AE14-EA95ABB3C723}">
  <a:tblStyle styleId="{385142E0-DAA9-4B25-AE14-EA95ABB3C7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94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872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801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952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65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81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94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60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839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666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141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72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59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771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35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902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55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31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25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9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dr.lib.unc.edu/concern/masters_papers/ns064961b" TargetMode="External"/><Relationship Id="rId2" Type="http://schemas.openxmlformats.org/officeDocument/2006/relationships/hyperlink" Target="https://scholarship.claremont.edu/cmc_theses/227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oquest.com/openview/41a37854d2c51ea29ea8773c768728bb/1?pq-origsite=gscholar&amp;cbl=53630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1670072" y="2830410"/>
            <a:ext cx="580385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hat makes a track popular?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makes a track belong to a specific genre?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SPOTIFY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TOP TRACKS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34180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</a:t>
            </a:r>
            <a:br>
              <a:rPr lang="en" dirty="0"/>
            </a:br>
            <a:r>
              <a:rPr lang="en" dirty="0"/>
              <a:t>NA</a:t>
            </a:r>
            <a:r>
              <a:rPr lang="en-US" dirty="0"/>
              <a:t>Ï</a:t>
            </a:r>
            <a:r>
              <a:rPr lang="en" dirty="0"/>
              <a:t>VE BAYES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35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48" y="196225"/>
            <a:ext cx="4219875" cy="577800"/>
          </a:xfrm>
        </p:spPr>
        <p:txBody>
          <a:bodyPr/>
          <a:lstStyle/>
          <a:p>
            <a:r>
              <a:rPr lang="en-US" dirty="0"/>
              <a:t>Naïve Bayes – base model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FAB26-F8FA-48EB-B541-2499F9092EFE}"/>
              </a:ext>
            </a:extLst>
          </p:cNvPr>
          <p:cNvGrpSpPr/>
          <p:nvPr/>
        </p:nvGrpSpPr>
        <p:grpSpPr>
          <a:xfrm>
            <a:off x="2981429" y="1695252"/>
            <a:ext cx="1763446" cy="2200767"/>
            <a:chOff x="5765006" y="1418742"/>
            <a:chExt cx="2926855" cy="3363252"/>
          </a:xfrm>
        </p:grpSpPr>
        <p:pic>
          <p:nvPicPr>
            <p:cNvPr id="4" name="Picture 3" descr="Chart, bar chart&#10;&#10;Description automatically generated">
              <a:extLst>
                <a:ext uri="{FF2B5EF4-FFF2-40B4-BE49-F238E27FC236}">
                  <a16:creationId xmlns:a16="http://schemas.microsoft.com/office/drawing/2014/main" id="{28634658-CE08-4ED6-B8C5-FA73BC7E5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5765006" y="1418742"/>
              <a:ext cx="2491087" cy="33632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106D75-88A8-479C-9D46-A427F12C305A}"/>
                </a:ext>
              </a:extLst>
            </p:cNvPr>
            <p:cNvSpPr txBox="1"/>
            <p:nvPr/>
          </p:nvSpPr>
          <p:spPr>
            <a:xfrm>
              <a:off x="7658099" y="1771650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0.73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107EFC-259E-4917-9438-E8273CB512E7}"/>
                </a:ext>
              </a:extLst>
            </p:cNvPr>
            <p:cNvSpPr txBox="1"/>
            <p:nvPr/>
          </p:nvSpPr>
          <p:spPr>
            <a:xfrm>
              <a:off x="6605857" y="1500185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0.83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89DB2C-61EC-499E-B7AC-BB50A96DFDAB}"/>
                </a:ext>
              </a:extLst>
            </p:cNvPr>
            <p:cNvSpPr txBox="1"/>
            <p:nvPr/>
          </p:nvSpPr>
          <p:spPr>
            <a:xfrm>
              <a:off x="7122737" y="2006501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132A23-40B2-499A-BBF2-BCE3D7D96E63}"/>
                </a:ext>
              </a:extLst>
            </p:cNvPr>
            <p:cNvSpPr txBox="1"/>
            <p:nvPr/>
          </p:nvSpPr>
          <p:spPr>
            <a:xfrm>
              <a:off x="6050515" y="1897146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0.68</a:t>
              </a:r>
              <a:endParaRPr lang="en-US" dirty="0"/>
            </a:p>
          </p:txBody>
        </p:sp>
      </p:grpSp>
      <p:pic>
        <p:nvPicPr>
          <p:cNvPr id="15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7E986A84-E917-4F60-9D50-FBE76C8F1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54" y="1820273"/>
            <a:ext cx="2460373" cy="19507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93D738E-59DC-490E-A761-36283E7F7D2A}"/>
              </a:ext>
            </a:extLst>
          </p:cNvPr>
          <p:cNvGrpSpPr/>
          <p:nvPr/>
        </p:nvGrpSpPr>
        <p:grpSpPr>
          <a:xfrm>
            <a:off x="7482338" y="1695252"/>
            <a:ext cx="1763446" cy="2200767"/>
            <a:chOff x="5765006" y="1418742"/>
            <a:chExt cx="2926855" cy="3363252"/>
          </a:xfrm>
        </p:grpSpPr>
        <p:pic>
          <p:nvPicPr>
            <p:cNvPr id="18" name="Picture 17" descr="Chart, bar chart&#10;&#10;Description automatically generated">
              <a:extLst>
                <a:ext uri="{FF2B5EF4-FFF2-40B4-BE49-F238E27FC236}">
                  <a16:creationId xmlns:a16="http://schemas.microsoft.com/office/drawing/2014/main" id="{3A2425B3-8D51-439A-BD45-17B881762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5765006" y="1418742"/>
              <a:ext cx="2491087" cy="33632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626BBD-6AD0-447C-928B-4E6322DF5F49}"/>
                </a:ext>
              </a:extLst>
            </p:cNvPr>
            <p:cNvSpPr txBox="1"/>
            <p:nvPr/>
          </p:nvSpPr>
          <p:spPr>
            <a:xfrm>
              <a:off x="7658099" y="1771650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0.72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514690-52F7-4E89-8819-9F5863174AC3}"/>
                </a:ext>
              </a:extLst>
            </p:cNvPr>
            <p:cNvSpPr txBox="1"/>
            <p:nvPr/>
          </p:nvSpPr>
          <p:spPr>
            <a:xfrm>
              <a:off x="6605857" y="1500185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0.80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28BB5F-2382-4E94-8958-6EDCDCFE37DC}"/>
                </a:ext>
              </a:extLst>
            </p:cNvPr>
            <p:cNvSpPr txBox="1"/>
            <p:nvPr/>
          </p:nvSpPr>
          <p:spPr>
            <a:xfrm>
              <a:off x="7122737" y="2006501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0.65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D47803-B96F-4D7B-8936-3775298E8BE8}"/>
                </a:ext>
              </a:extLst>
            </p:cNvPr>
            <p:cNvSpPr txBox="1"/>
            <p:nvPr/>
          </p:nvSpPr>
          <p:spPr>
            <a:xfrm>
              <a:off x="6050515" y="1897146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0.68</a:t>
              </a:r>
              <a:endParaRPr lang="en-US" dirty="0"/>
            </a:p>
          </p:txBody>
        </p:sp>
      </p:grpSp>
      <p:pic>
        <p:nvPicPr>
          <p:cNvPr id="23" name="Picture 22" descr="Chart, treemap chart&#10;&#10;Description automatically generated">
            <a:extLst>
              <a:ext uri="{FF2B5EF4-FFF2-40B4-BE49-F238E27FC236}">
                <a16:creationId xmlns:a16="http://schemas.microsoft.com/office/drawing/2014/main" id="{E78D8D16-41BA-4BCE-8D55-EF21486CD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22" y="1820273"/>
            <a:ext cx="2442799" cy="1950724"/>
          </a:xfrm>
          <a:prstGeom prst="rect">
            <a:avLst/>
          </a:prstGeom>
        </p:spPr>
      </p:pic>
      <p:sp>
        <p:nvSpPr>
          <p:cNvPr id="30" name="Title 2">
            <a:extLst>
              <a:ext uri="{FF2B5EF4-FFF2-40B4-BE49-F238E27FC236}">
                <a16:creationId xmlns:a16="http://schemas.microsoft.com/office/drawing/2014/main" id="{B7F9852E-2964-44E6-989C-2987179B0F96}"/>
              </a:ext>
            </a:extLst>
          </p:cNvPr>
          <p:cNvSpPr txBox="1">
            <a:spLocks/>
          </p:cNvSpPr>
          <p:nvPr/>
        </p:nvSpPr>
        <p:spPr>
          <a:xfrm>
            <a:off x="4590302" y="984767"/>
            <a:ext cx="4219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/>
              <a:t>PCA transformed</a:t>
            </a: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A9946B5C-ED20-40AF-B0D3-B913FEC58C63}"/>
              </a:ext>
            </a:extLst>
          </p:cNvPr>
          <p:cNvSpPr txBox="1">
            <a:spLocks/>
          </p:cNvSpPr>
          <p:nvPr/>
        </p:nvSpPr>
        <p:spPr>
          <a:xfrm>
            <a:off x="333824" y="982642"/>
            <a:ext cx="4219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/>
              <a:t>Original features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A75CD0-F90B-44AA-A531-3042371D957A}"/>
              </a:ext>
            </a:extLst>
          </p:cNvPr>
          <p:cNvCxnSpPr/>
          <p:nvPr/>
        </p:nvCxnSpPr>
        <p:spPr>
          <a:xfrm>
            <a:off x="4744875" y="0"/>
            <a:ext cx="0" cy="514350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90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14386E7-D7AB-411F-ABCD-E00EC876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31" y="1654225"/>
            <a:ext cx="6048137" cy="33853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976" y="1076425"/>
            <a:ext cx="7447898" cy="577800"/>
          </a:xfrm>
        </p:spPr>
        <p:txBody>
          <a:bodyPr/>
          <a:lstStyle/>
          <a:p>
            <a:r>
              <a:rPr lang="en-US" dirty="0"/>
              <a:t>Naïve Bayes – model with uniform prior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 5-fold cv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FAB26-F8FA-48EB-B541-2499F9092EFE}"/>
              </a:ext>
            </a:extLst>
          </p:cNvPr>
          <p:cNvGrpSpPr/>
          <p:nvPr/>
        </p:nvGrpSpPr>
        <p:grpSpPr>
          <a:xfrm>
            <a:off x="4954958" y="1752170"/>
            <a:ext cx="2832283" cy="787632"/>
            <a:chOff x="5362152" y="1752170"/>
            <a:chExt cx="2832283" cy="7876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106D75-88A8-479C-9D46-A427F12C305A}"/>
                </a:ext>
              </a:extLst>
            </p:cNvPr>
            <p:cNvSpPr txBox="1"/>
            <p:nvPr/>
          </p:nvSpPr>
          <p:spPr>
            <a:xfrm>
              <a:off x="7160674" y="1960295"/>
              <a:ext cx="1033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107EFC-259E-4917-9438-E8273CB512E7}"/>
                </a:ext>
              </a:extLst>
            </p:cNvPr>
            <p:cNvSpPr txBox="1"/>
            <p:nvPr/>
          </p:nvSpPr>
          <p:spPr>
            <a:xfrm>
              <a:off x="5935740" y="1752170"/>
              <a:ext cx="1033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89DB2C-61EC-499E-B7AC-BB50A96DFDAB}"/>
                </a:ext>
              </a:extLst>
            </p:cNvPr>
            <p:cNvSpPr txBox="1"/>
            <p:nvPr/>
          </p:nvSpPr>
          <p:spPr>
            <a:xfrm>
              <a:off x="6572087" y="2232025"/>
              <a:ext cx="1033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132A23-40B2-499A-BBF2-BCE3D7D96E63}"/>
                </a:ext>
              </a:extLst>
            </p:cNvPr>
            <p:cNvSpPr txBox="1"/>
            <p:nvPr/>
          </p:nvSpPr>
          <p:spPr>
            <a:xfrm>
              <a:off x="5362152" y="2157892"/>
              <a:ext cx="1033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0.66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BA88AB3-D999-4934-825C-035F4412597A}"/>
              </a:ext>
            </a:extLst>
          </p:cNvPr>
          <p:cNvSpPr txBox="1"/>
          <p:nvPr/>
        </p:nvSpPr>
        <p:spPr>
          <a:xfrm>
            <a:off x="3710571" y="2004003"/>
            <a:ext cx="103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AEFEA4-9EC1-4EBC-906D-D173CCF4D73C}"/>
              </a:ext>
            </a:extLst>
          </p:cNvPr>
          <p:cNvSpPr txBox="1"/>
          <p:nvPr/>
        </p:nvSpPr>
        <p:spPr>
          <a:xfrm>
            <a:off x="1796967" y="2186945"/>
            <a:ext cx="103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EDE95D-C77B-419F-8CF0-8754A363D0DB}"/>
              </a:ext>
            </a:extLst>
          </p:cNvPr>
          <p:cNvSpPr txBox="1"/>
          <p:nvPr/>
        </p:nvSpPr>
        <p:spPr>
          <a:xfrm>
            <a:off x="3088378" y="2257308"/>
            <a:ext cx="103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9D70A8-6FD2-4D00-A31C-2D06CB9F5A10}"/>
              </a:ext>
            </a:extLst>
          </p:cNvPr>
          <p:cNvSpPr txBox="1"/>
          <p:nvPr/>
        </p:nvSpPr>
        <p:spPr>
          <a:xfrm>
            <a:off x="2463958" y="1752648"/>
            <a:ext cx="103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0.83</a:t>
            </a:r>
          </a:p>
        </p:txBody>
      </p:sp>
    </p:spTree>
    <p:extLst>
      <p:ext uri="{BB962C8B-B14F-4D97-AF65-F5344CB8AC3E}">
        <p14:creationId xmlns:p14="http://schemas.microsoft.com/office/powerpoint/2010/main" val="100155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34180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</a:t>
            </a:r>
            <a:br>
              <a:rPr lang="en" dirty="0"/>
            </a:br>
            <a:r>
              <a:rPr lang="en" dirty="0"/>
              <a:t>DECISION TREE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BD153F-2BCA-4C7D-9D9E-1632139D4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219875" cy="577800"/>
          </a:xfrm>
        </p:spPr>
        <p:txBody>
          <a:bodyPr/>
          <a:lstStyle/>
          <a:p>
            <a:r>
              <a:rPr lang="en-US" dirty="0"/>
              <a:t>Decision tree - unpruned</a:t>
            </a:r>
          </a:p>
        </p:txBody>
      </p:sp>
      <p:pic>
        <p:nvPicPr>
          <p:cNvPr id="5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A6030CE7-26A7-4D5C-B48D-22E71F73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25418"/>
            <a:ext cx="5225901" cy="2892663"/>
          </a:xfrm>
          <a:prstGeom prst="rect">
            <a:avLst/>
          </a:prstGeom>
        </p:spPr>
      </p:pic>
      <p:pic>
        <p:nvPicPr>
          <p:cNvPr id="7" name="Picture 6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CD0E1195-B8E8-447F-9405-6130E70A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52" y="1125418"/>
            <a:ext cx="3240764" cy="289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6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1097475"/>
            <a:ext cx="4219875" cy="577800"/>
          </a:xfrm>
        </p:spPr>
        <p:txBody>
          <a:bodyPr/>
          <a:lstStyle/>
          <a:p>
            <a:r>
              <a:rPr lang="en-US" dirty="0"/>
              <a:t>Decision tree – unpruned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 5-fold cv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64530CC0-41FF-4A51-A97D-BF9FDA29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5" y="1796153"/>
            <a:ext cx="3139440" cy="238460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88F4E5C-9752-417C-8E08-FF525012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41" y="1796153"/>
            <a:ext cx="3310994" cy="23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282135"/>
            <a:ext cx="4219875" cy="577800"/>
          </a:xfrm>
        </p:spPr>
        <p:txBody>
          <a:bodyPr/>
          <a:lstStyle/>
          <a:p>
            <a:r>
              <a:rPr lang="en-US" dirty="0"/>
              <a:t>Decision tree – pruned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F17098F-6A61-4BA2-9BA1-137B7682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97" y="997666"/>
            <a:ext cx="4042410" cy="3970107"/>
          </a:xfrm>
          <a:prstGeom prst="rect">
            <a:avLst/>
          </a:prstGeom>
        </p:spPr>
      </p:pic>
      <p:pic>
        <p:nvPicPr>
          <p:cNvPr id="7" name="Picture 6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7E637DAE-E4EB-48F3-93C2-B072E688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7666"/>
            <a:ext cx="4447866" cy="39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1097475"/>
            <a:ext cx="4219875" cy="577800"/>
          </a:xfrm>
        </p:spPr>
        <p:txBody>
          <a:bodyPr/>
          <a:lstStyle/>
          <a:p>
            <a:r>
              <a:rPr lang="en-US" dirty="0"/>
              <a:t>Decision tree – pruned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 5-fold cv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E0820C29-1831-47E1-9E1D-86B201A8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5" y="1757493"/>
            <a:ext cx="3870960" cy="294023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836360-4429-447F-9401-FA771C5E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1757493"/>
            <a:ext cx="3893827" cy="29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9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282135"/>
            <a:ext cx="4219875" cy="577800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FD311DA-5815-422B-94C4-93E6F255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238" y="1218479"/>
            <a:ext cx="3534300" cy="421559"/>
          </a:xfrm>
        </p:spPr>
        <p:txBody>
          <a:bodyPr/>
          <a:lstStyle/>
          <a:p>
            <a:r>
              <a:rPr lang="en-US" dirty="0"/>
              <a:t>Grid search 5-fold cross validation</a:t>
            </a:r>
          </a:p>
          <a:p>
            <a:r>
              <a:rPr lang="en-US" dirty="0"/>
              <a:t>Maximizing AUC score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3178FB4-5CA9-49D4-B323-876ED4CF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23" y="859935"/>
            <a:ext cx="4429112" cy="39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34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1097475"/>
            <a:ext cx="4219875" cy="577800"/>
          </a:xfrm>
        </p:spPr>
        <p:txBody>
          <a:bodyPr/>
          <a:lstStyle/>
          <a:p>
            <a:r>
              <a:rPr lang="en-US" dirty="0"/>
              <a:t>Random forest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 5-fold cv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32EF767D-28C9-45FC-8557-1BC5C2124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5" y="1741170"/>
            <a:ext cx="4162090" cy="29794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B08DE51-58E3-4424-84E5-91812AB5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085" y="1741170"/>
            <a:ext cx="3945719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and advanced clustering methods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60071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and non-linear classification modles comparison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and non-linear regression models comparison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2913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 rot="10800000" flipH="1" flipV="1">
            <a:off x="6662912" y="1974799"/>
            <a:ext cx="2791" cy="959987"/>
          </a:xfrm>
          <a:prstGeom prst="bentConnector3">
            <a:avLst>
              <a:gd name="adj1" fmla="val -819061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7455" y="1684658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550" y="1684642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9914;p58">
            <a:extLst>
              <a:ext uri="{FF2B5EF4-FFF2-40B4-BE49-F238E27FC236}">
                <a16:creationId xmlns:a16="http://schemas.microsoft.com/office/drawing/2014/main" id="{394E8016-6005-410F-9E00-3ECA259136A6}"/>
              </a:ext>
            </a:extLst>
          </p:cNvPr>
          <p:cNvGrpSpPr/>
          <p:nvPr/>
        </p:nvGrpSpPr>
        <p:grpSpPr>
          <a:xfrm>
            <a:off x="1345400" y="1699830"/>
            <a:ext cx="574207" cy="517711"/>
            <a:chOff x="4126815" y="2760704"/>
            <a:chExt cx="380393" cy="363118"/>
          </a:xfrm>
        </p:grpSpPr>
        <p:sp>
          <p:nvSpPr>
            <p:cNvPr id="34" name="Google Shape;9915;p58">
              <a:extLst>
                <a:ext uri="{FF2B5EF4-FFF2-40B4-BE49-F238E27FC236}">
                  <a16:creationId xmlns:a16="http://schemas.microsoft.com/office/drawing/2014/main" id="{A9BAFEC0-2006-4D7C-BD2F-B16A6D4AEE10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16;p58">
              <a:extLst>
                <a:ext uri="{FF2B5EF4-FFF2-40B4-BE49-F238E27FC236}">
                  <a16:creationId xmlns:a16="http://schemas.microsoft.com/office/drawing/2014/main" id="{980F3200-8161-4BBD-9269-B695F93A6B45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917;p58">
              <a:extLst>
                <a:ext uri="{FF2B5EF4-FFF2-40B4-BE49-F238E27FC236}">
                  <a16:creationId xmlns:a16="http://schemas.microsoft.com/office/drawing/2014/main" id="{784FE1CF-262C-4230-A498-A5880501B56B}"/>
                </a:ext>
              </a:extLst>
            </p:cNvPr>
            <p:cNvSpPr/>
            <p:nvPr/>
          </p:nvSpPr>
          <p:spPr>
            <a:xfrm>
              <a:off x="4278823" y="2791378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18;p58">
              <a:extLst>
                <a:ext uri="{FF2B5EF4-FFF2-40B4-BE49-F238E27FC236}">
                  <a16:creationId xmlns:a16="http://schemas.microsoft.com/office/drawing/2014/main" id="{94B0B596-63F8-4164-9C60-A2D603314750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COMPARING METRICS</a:t>
            </a:r>
            <a:endParaRPr dirty="0"/>
          </a:p>
        </p:txBody>
      </p:sp>
      <p:grpSp>
        <p:nvGrpSpPr>
          <p:cNvPr id="672" name="Google Shape;672;p31"/>
          <p:cNvGrpSpPr/>
          <p:nvPr/>
        </p:nvGrpSpPr>
        <p:grpSpPr>
          <a:xfrm>
            <a:off x="3657576" y="1384602"/>
            <a:ext cx="1735957" cy="274048"/>
            <a:chOff x="3771875" y="1457332"/>
            <a:chExt cx="1735957" cy="274048"/>
          </a:xfrm>
        </p:grpSpPr>
        <p:sp>
          <p:nvSpPr>
            <p:cNvPr id="673" name="Google Shape;673;p31"/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3771876" y="1624966"/>
              <a:ext cx="1735956" cy="106414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1043671" y="1268419"/>
            <a:ext cx="2481929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Unpruned decision tree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1031275" y="2218673"/>
            <a:ext cx="2494325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Pruned decision tree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79" name="Google Shape;679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3346996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</a:rPr>
              <a:t>Random forest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42BE450-C508-4D8B-92E6-5AB86A431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Google Shape;673;p31">
            <a:extLst>
              <a:ext uri="{FF2B5EF4-FFF2-40B4-BE49-F238E27FC236}">
                <a16:creationId xmlns:a16="http://schemas.microsoft.com/office/drawing/2014/main" id="{FC7935A0-4D40-466A-8A84-7D2F49FE5342}"/>
              </a:ext>
            </a:extLst>
          </p:cNvPr>
          <p:cNvSpPr/>
          <p:nvPr/>
        </p:nvSpPr>
        <p:spPr>
          <a:xfrm>
            <a:off x="3657575" y="1695770"/>
            <a:ext cx="728688" cy="127599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73;p31">
            <a:extLst>
              <a:ext uri="{FF2B5EF4-FFF2-40B4-BE49-F238E27FC236}">
                <a16:creationId xmlns:a16="http://schemas.microsoft.com/office/drawing/2014/main" id="{17D86D73-A961-4709-87B4-32AD88A87005}"/>
              </a:ext>
            </a:extLst>
          </p:cNvPr>
          <p:cNvSpPr/>
          <p:nvPr/>
        </p:nvSpPr>
        <p:spPr>
          <a:xfrm>
            <a:off x="3657575" y="1884258"/>
            <a:ext cx="1178744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75;p31">
            <a:extLst>
              <a:ext uri="{FF2B5EF4-FFF2-40B4-BE49-F238E27FC236}">
                <a16:creationId xmlns:a16="http://schemas.microsoft.com/office/drawing/2014/main" id="{FBEC3D1F-1AAA-438E-853A-545699722966}"/>
              </a:ext>
            </a:extLst>
          </p:cNvPr>
          <p:cNvSpPr txBox="1">
            <a:spLocks/>
          </p:cNvSpPr>
          <p:nvPr/>
        </p:nvSpPr>
        <p:spPr>
          <a:xfrm>
            <a:off x="4673107" y="120760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Accuracy: 0.81</a:t>
            </a:r>
          </a:p>
        </p:txBody>
      </p:sp>
      <p:sp>
        <p:nvSpPr>
          <p:cNvPr id="33" name="Google Shape;675;p31">
            <a:extLst>
              <a:ext uri="{FF2B5EF4-FFF2-40B4-BE49-F238E27FC236}">
                <a16:creationId xmlns:a16="http://schemas.microsoft.com/office/drawing/2014/main" id="{DC16465D-C2BF-4984-BBD9-0714BC1D90F6}"/>
              </a:ext>
            </a:extLst>
          </p:cNvPr>
          <p:cNvSpPr txBox="1">
            <a:spLocks/>
          </p:cNvSpPr>
          <p:nvPr/>
        </p:nvSpPr>
        <p:spPr>
          <a:xfrm>
            <a:off x="4417821" y="1543736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Precision: 0.77</a:t>
            </a:r>
          </a:p>
        </p:txBody>
      </p:sp>
      <p:sp>
        <p:nvSpPr>
          <p:cNvPr id="34" name="Google Shape;675;p31">
            <a:extLst>
              <a:ext uri="{FF2B5EF4-FFF2-40B4-BE49-F238E27FC236}">
                <a16:creationId xmlns:a16="http://schemas.microsoft.com/office/drawing/2014/main" id="{0472636F-A25E-42DA-99A5-A09C1D2CC5E8}"/>
              </a:ext>
            </a:extLst>
          </p:cNvPr>
          <p:cNvSpPr txBox="1">
            <a:spLocks/>
          </p:cNvSpPr>
          <p:nvPr/>
        </p:nvSpPr>
        <p:spPr>
          <a:xfrm>
            <a:off x="5391022" y="1399864"/>
            <a:ext cx="884207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Recall: 0.91</a:t>
            </a:r>
          </a:p>
        </p:txBody>
      </p:sp>
      <p:sp>
        <p:nvSpPr>
          <p:cNvPr id="35" name="Google Shape;675;p31">
            <a:extLst>
              <a:ext uri="{FF2B5EF4-FFF2-40B4-BE49-F238E27FC236}">
                <a16:creationId xmlns:a16="http://schemas.microsoft.com/office/drawing/2014/main" id="{4C0F8B00-D119-4225-92AF-0258A013FE31}"/>
              </a:ext>
            </a:extLst>
          </p:cNvPr>
          <p:cNvSpPr txBox="1">
            <a:spLocks/>
          </p:cNvSpPr>
          <p:nvPr/>
        </p:nvSpPr>
        <p:spPr>
          <a:xfrm>
            <a:off x="4817412" y="171849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F1 score: 0.83</a:t>
            </a:r>
          </a:p>
        </p:txBody>
      </p:sp>
      <p:grpSp>
        <p:nvGrpSpPr>
          <p:cNvPr id="36" name="Google Shape;672;p31">
            <a:extLst>
              <a:ext uri="{FF2B5EF4-FFF2-40B4-BE49-F238E27FC236}">
                <a16:creationId xmlns:a16="http://schemas.microsoft.com/office/drawing/2014/main" id="{203F5A7D-2A94-4B8E-8482-E0CB4BDC380F}"/>
              </a:ext>
            </a:extLst>
          </p:cNvPr>
          <p:cNvGrpSpPr/>
          <p:nvPr/>
        </p:nvGrpSpPr>
        <p:grpSpPr>
          <a:xfrm>
            <a:off x="3657576" y="2347425"/>
            <a:ext cx="1407343" cy="274048"/>
            <a:chOff x="3771875" y="1457332"/>
            <a:chExt cx="1407343" cy="274048"/>
          </a:xfrm>
          <a:solidFill>
            <a:schemeClr val="accent2"/>
          </a:solidFill>
        </p:grpSpPr>
        <p:sp>
          <p:nvSpPr>
            <p:cNvPr id="37" name="Google Shape;673;p31">
              <a:extLst>
                <a:ext uri="{FF2B5EF4-FFF2-40B4-BE49-F238E27FC236}">
                  <a16:creationId xmlns:a16="http://schemas.microsoft.com/office/drawing/2014/main" id="{D801CFDE-79A9-4377-BD5F-A53AD7D1E801}"/>
                </a:ext>
              </a:extLst>
            </p:cNvPr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674;p31">
              <a:extLst>
                <a:ext uri="{FF2B5EF4-FFF2-40B4-BE49-F238E27FC236}">
                  <a16:creationId xmlns:a16="http://schemas.microsoft.com/office/drawing/2014/main" id="{E3749742-C1ED-42E7-9CED-DC61055B4A44}"/>
                </a:ext>
              </a:extLst>
            </p:cNvPr>
            <p:cNvSpPr/>
            <p:nvPr/>
          </p:nvSpPr>
          <p:spPr>
            <a:xfrm>
              <a:off x="3771876" y="1621675"/>
              <a:ext cx="1407342" cy="10970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Google Shape;673;p31">
            <a:extLst>
              <a:ext uri="{FF2B5EF4-FFF2-40B4-BE49-F238E27FC236}">
                <a16:creationId xmlns:a16="http://schemas.microsoft.com/office/drawing/2014/main" id="{56524EA4-3AA1-4A22-A3B7-B0E9A47CE082}"/>
              </a:ext>
            </a:extLst>
          </p:cNvPr>
          <p:cNvSpPr/>
          <p:nvPr/>
        </p:nvSpPr>
        <p:spPr>
          <a:xfrm>
            <a:off x="3657575" y="2666871"/>
            <a:ext cx="844276" cy="104088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73;p31">
            <a:extLst>
              <a:ext uri="{FF2B5EF4-FFF2-40B4-BE49-F238E27FC236}">
                <a16:creationId xmlns:a16="http://schemas.microsoft.com/office/drawing/2014/main" id="{A2C32D78-3956-4CF3-B279-12530C4B78A1}"/>
              </a:ext>
            </a:extLst>
          </p:cNvPr>
          <p:cNvSpPr/>
          <p:nvPr/>
        </p:nvSpPr>
        <p:spPr>
          <a:xfrm>
            <a:off x="3657575" y="2847471"/>
            <a:ext cx="1178744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75;p31">
            <a:extLst>
              <a:ext uri="{FF2B5EF4-FFF2-40B4-BE49-F238E27FC236}">
                <a16:creationId xmlns:a16="http://schemas.microsoft.com/office/drawing/2014/main" id="{9C798AAB-5C3D-4DA0-8C26-B706F631A851}"/>
              </a:ext>
            </a:extLst>
          </p:cNvPr>
          <p:cNvSpPr txBox="1">
            <a:spLocks/>
          </p:cNvSpPr>
          <p:nvPr/>
        </p:nvSpPr>
        <p:spPr>
          <a:xfrm>
            <a:off x="4673107" y="2170813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Accuracy: 0.79</a:t>
            </a:r>
          </a:p>
        </p:txBody>
      </p:sp>
      <p:sp>
        <p:nvSpPr>
          <p:cNvPr id="42" name="Google Shape;675;p31">
            <a:extLst>
              <a:ext uri="{FF2B5EF4-FFF2-40B4-BE49-F238E27FC236}">
                <a16:creationId xmlns:a16="http://schemas.microsoft.com/office/drawing/2014/main" id="{CBF68242-581B-4687-927C-634045B1F29E}"/>
              </a:ext>
            </a:extLst>
          </p:cNvPr>
          <p:cNvSpPr txBox="1">
            <a:spLocks/>
          </p:cNvSpPr>
          <p:nvPr/>
        </p:nvSpPr>
        <p:spPr>
          <a:xfrm>
            <a:off x="4498435" y="2519428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Precision: 0.78</a:t>
            </a:r>
          </a:p>
        </p:txBody>
      </p:sp>
      <p:sp>
        <p:nvSpPr>
          <p:cNvPr id="43" name="Google Shape;675;p31">
            <a:extLst>
              <a:ext uri="{FF2B5EF4-FFF2-40B4-BE49-F238E27FC236}">
                <a16:creationId xmlns:a16="http://schemas.microsoft.com/office/drawing/2014/main" id="{BBE06237-0CD0-4A3D-A49B-898F7F1754AD}"/>
              </a:ext>
            </a:extLst>
          </p:cNvPr>
          <p:cNvSpPr txBox="1">
            <a:spLocks/>
          </p:cNvSpPr>
          <p:nvPr/>
        </p:nvSpPr>
        <p:spPr>
          <a:xfrm>
            <a:off x="5069883" y="2346744"/>
            <a:ext cx="884207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Recall: 0.83</a:t>
            </a:r>
          </a:p>
        </p:txBody>
      </p:sp>
      <p:sp>
        <p:nvSpPr>
          <p:cNvPr id="44" name="Google Shape;675;p31">
            <a:extLst>
              <a:ext uri="{FF2B5EF4-FFF2-40B4-BE49-F238E27FC236}">
                <a16:creationId xmlns:a16="http://schemas.microsoft.com/office/drawing/2014/main" id="{D09F9F6B-9EF3-4B41-9096-C04674951720}"/>
              </a:ext>
            </a:extLst>
          </p:cNvPr>
          <p:cNvSpPr txBox="1">
            <a:spLocks/>
          </p:cNvSpPr>
          <p:nvPr/>
        </p:nvSpPr>
        <p:spPr>
          <a:xfrm>
            <a:off x="4817412" y="2716078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F1 score: 0.80</a:t>
            </a:r>
          </a:p>
        </p:txBody>
      </p:sp>
      <p:grpSp>
        <p:nvGrpSpPr>
          <p:cNvPr id="45" name="Google Shape;672;p31">
            <a:extLst>
              <a:ext uri="{FF2B5EF4-FFF2-40B4-BE49-F238E27FC236}">
                <a16:creationId xmlns:a16="http://schemas.microsoft.com/office/drawing/2014/main" id="{78710F42-F967-4201-88DA-DA20F220B72B}"/>
              </a:ext>
            </a:extLst>
          </p:cNvPr>
          <p:cNvGrpSpPr/>
          <p:nvPr/>
        </p:nvGrpSpPr>
        <p:grpSpPr>
          <a:xfrm>
            <a:off x="3657576" y="3470399"/>
            <a:ext cx="1535929" cy="258396"/>
            <a:chOff x="3771875" y="1472984"/>
            <a:chExt cx="1535929" cy="258396"/>
          </a:xfrm>
          <a:solidFill>
            <a:schemeClr val="accent3"/>
          </a:solidFill>
        </p:grpSpPr>
        <p:sp>
          <p:nvSpPr>
            <p:cNvPr id="46" name="Google Shape;673;p31">
              <a:extLst>
                <a:ext uri="{FF2B5EF4-FFF2-40B4-BE49-F238E27FC236}">
                  <a16:creationId xmlns:a16="http://schemas.microsoft.com/office/drawing/2014/main" id="{6A1CACAB-03AB-489B-B20A-B7B8178FD4A3}"/>
                </a:ext>
              </a:extLst>
            </p:cNvPr>
            <p:cNvSpPr/>
            <p:nvPr/>
          </p:nvSpPr>
          <p:spPr>
            <a:xfrm>
              <a:off x="3771875" y="1472984"/>
              <a:ext cx="957763" cy="89904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674;p31">
              <a:extLst>
                <a:ext uri="{FF2B5EF4-FFF2-40B4-BE49-F238E27FC236}">
                  <a16:creationId xmlns:a16="http://schemas.microsoft.com/office/drawing/2014/main" id="{37F8C2A1-A89B-46C5-8F4D-FE0F9FA6B657}"/>
                </a:ext>
              </a:extLst>
            </p:cNvPr>
            <p:cNvSpPr/>
            <p:nvPr/>
          </p:nvSpPr>
          <p:spPr>
            <a:xfrm>
              <a:off x="3771875" y="1627292"/>
              <a:ext cx="1535929" cy="104088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" name="Google Shape;673;p31">
            <a:extLst>
              <a:ext uri="{FF2B5EF4-FFF2-40B4-BE49-F238E27FC236}">
                <a16:creationId xmlns:a16="http://schemas.microsoft.com/office/drawing/2014/main" id="{FF10F5B6-AFF7-4629-A467-D6E6042F27CF}"/>
              </a:ext>
            </a:extLst>
          </p:cNvPr>
          <p:cNvSpPr/>
          <p:nvPr/>
        </p:nvSpPr>
        <p:spPr>
          <a:xfrm>
            <a:off x="3657575" y="3774193"/>
            <a:ext cx="844276" cy="104088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73;p31">
            <a:extLst>
              <a:ext uri="{FF2B5EF4-FFF2-40B4-BE49-F238E27FC236}">
                <a16:creationId xmlns:a16="http://schemas.microsoft.com/office/drawing/2014/main" id="{C61099C6-28F4-406A-8B29-74C22AF7AA75}"/>
              </a:ext>
            </a:extLst>
          </p:cNvPr>
          <p:cNvSpPr/>
          <p:nvPr/>
        </p:nvSpPr>
        <p:spPr>
          <a:xfrm>
            <a:off x="3657575" y="3954793"/>
            <a:ext cx="1178744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75;p31">
            <a:extLst>
              <a:ext uri="{FF2B5EF4-FFF2-40B4-BE49-F238E27FC236}">
                <a16:creationId xmlns:a16="http://schemas.microsoft.com/office/drawing/2014/main" id="{3D7FED38-633F-4AC3-A5D8-0B0F77620BE8}"/>
              </a:ext>
            </a:extLst>
          </p:cNvPr>
          <p:cNvSpPr txBox="1">
            <a:spLocks/>
          </p:cNvSpPr>
          <p:nvPr/>
        </p:nvSpPr>
        <p:spPr>
          <a:xfrm>
            <a:off x="4498435" y="362675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Precision: 0.79</a:t>
            </a:r>
          </a:p>
        </p:txBody>
      </p:sp>
      <p:sp>
        <p:nvSpPr>
          <p:cNvPr id="51" name="Google Shape;675;p31">
            <a:extLst>
              <a:ext uri="{FF2B5EF4-FFF2-40B4-BE49-F238E27FC236}">
                <a16:creationId xmlns:a16="http://schemas.microsoft.com/office/drawing/2014/main" id="{8839A890-58D1-4C7D-94F2-2A2A566C1788}"/>
              </a:ext>
            </a:extLst>
          </p:cNvPr>
          <p:cNvSpPr txBox="1">
            <a:spLocks/>
          </p:cNvSpPr>
          <p:nvPr/>
        </p:nvSpPr>
        <p:spPr>
          <a:xfrm>
            <a:off x="5202220" y="3450250"/>
            <a:ext cx="884207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Recall: 0.87</a:t>
            </a:r>
          </a:p>
        </p:txBody>
      </p:sp>
      <p:sp>
        <p:nvSpPr>
          <p:cNvPr id="52" name="Google Shape;675;p31">
            <a:extLst>
              <a:ext uri="{FF2B5EF4-FFF2-40B4-BE49-F238E27FC236}">
                <a16:creationId xmlns:a16="http://schemas.microsoft.com/office/drawing/2014/main" id="{42BA180D-1884-47D9-BF6D-4DBACF583CB1}"/>
              </a:ext>
            </a:extLst>
          </p:cNvPr>
          <p:cNvSpPr txBox="1">
            <a:spLocks/>
          </p:cNvSpPr>
          <p:nvPr/>
        </p:nvSpPr>
        <p:spPr>
          <a:xfrm>
            <a:off x="4817412" y="382340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F1 score: 0.82</a:t>
            </a:r>
          </a:p>
        </p:txBody>
      </p:sp>
      <p:sp>
        <p:nvSpPr>
          <p:cNvPr id="53" name="Google Shape;675;p31">
            <a:extLst>
              <a:ext uri="{FF2B5EF4-FFF2-40B4-BE49-F238E27FC236}">
                <a16:creationId xmlns:a16="http://schemas.microsoft.com/office/drawing/2014/main" id="{320FBC12-3096-4116-9CDB-84B78DC47752}"/>
              </a:ext>
            </a:extLst>
          </p:cNvPr>
          <p:cNvSpPr txBox="1">
            <a:spLocks/>
          </p:cNvSpPr>
          <p:nvPr/>
        </p:nvSpPr>
        <p:spPr>
          <a:xfrm>
            <a:off x="4615339" y="3251844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Accuracy: 0.81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34180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</a:t>
            </a:r>
            <a:br>
              <a:rPr lang="en" dirty="0"/>
            </a:br>
            <a:r>
              <a:rPr lang="en-US" dirty="0"/>
              <a:t>KNN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740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4B00D-1EEB-4F7B-912F-BBA4FB578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473" y="1079193"/>
            <a:ext cx="3953175" cy="2090100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/>
              <a:t>def </a:t>
            </a:r>
            <a:r>
              <a:rPr lang="en-US" sz="1200" dirty="0" err="1"/>
              <a:t>custom_metric</a:t>
            </a:r>
            <a:r>
              <a:rPr lang="en-US" sz="1200" dirty="0"/>
              <a:t>(x, y):</a:t>
            </a:r>
          </a:p>
          <a:p>
            <a:pPr marL="114300" indent="0">
              <a:buNone/>
            </a:pPr>
            <a:r>
              <a:rPr lang="en-US" sz="1200" dirty="0"/>
              <a:t>  score = 0</a:t>
            </a:r>
          </a:p>
          <a:p>
            <a:pPr marL="11430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val</a:t>
            </a:r>
            <a:r>
              <a:rPr lang="en-US" sz="1200" dirty="0"/>
              <a:t> = (x[0]!=y[0])**2 #for artist (nominal)</a:t>
            </a:r>
          </a:p>
          <a:p>
            <a:pPr marL="114300" indent="0">
              <a:buNone/>
            </a:pPr>
            <a:r>
              <a:rPr lang="en-US" sz="1200" dirty="0"/>
              <a:t>  score += </a:t>
            </a:r>
            <a:r>
              <a:rPr lang="en-US" sz="1200" dirty="0" err="1"/>
              <a:t>val</a:t>
            </a: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  count = 0</a:t>
            </a:r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  for xi, </a:t>
            </a:r>
            <a:r>
              <a:rPr lang="en-US" sz="1200" dirty="0" err="1"/>
              <a:t>yi</a:t>
            </a:r>
            <a:r>
              <a:rPr lang="en-US" sz="1200" dirty="0"/>
              <a:t> in zip(x[1:], y[1:]):</a:t>
            </a:r>
          </a:p>
          <a:p>
            <a:pPr marL="114300" indent="0">
              <a:buNone/>
            </a:pPr>
            <a:r>
              <a:rPr lang="en-US" sz="1200" dirty="0"/>
              <a:t>    if count == 2:</a:t>
            </a:r>
          </a:p>
          <a:p>
            <a:pPr marL="114300" indent="0">
              <a:buNone/>
            </a:pPr>
            <a:r>
              <a:rPr lang="en-US" sz="1200" dirty="0"/>
              <a:t>      score += (abs((xi-</a:t>
            </a:r>
            <a:r>
              <a:rPr lang="en-US" sz="1200" dirty="0" err="1"/>
              <a:t>yi</a:t>
            </a:r>
            <a:r>
              <a:rPr lang="en-US" sz="1200" dirty="0"/>
              <a:t>) / 9))**2 #for year (ordinal)</a:t>
            </a:r>
          </a:p>
          <a:p>
            <a:pPr marL="114300" indent="0">
              <a:buNone/>
            </a:pPr>
            <a:r>
              <a:rPr lang="en-US" sz="1200" dirty="0"/>
              <a:t>    else:</a:t>
            </a:r>
          </a:p>
          <a:p>
            <a:pPr marL="114300" indent="0">
              <a:buNone/>
            </a:pPr>
            <a:r>
              <a:rPr lang="en-US" sz="1200" dirty="0"/>
              <a:t>      score += (xi-</a:t>
            </a:r>
            <a:r>
              <a:rPr lang="en-US" sz="1200" dirty="0" err="1"/>
              <a:t>yi</a:t>
            </a:r>
            <a:r>
              <a:rPr lang="en-US" sz="1200" dirty="0"/>
              <a:t>)**2</a:t>
            </a:r>
          </a:p>
          <a:p>
            <a:pPr marL="114300" indent="0">
              <a:buNone/>
            </a:pPr>
            <a:r>
              <a:rPr lang="en-US" sz="1200" dirty="0"/>
              <a:t>    count += 1</a:t>
            </a:r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  return </a:t>
            </a:r>
            <a:r>
              <a:rPr lang="en-US" sz="1200" dirty="0" err="1"/>
              <a:t>np.sqrt</a:t>
            </a:r>
            <a:r>
              <a:rPr lang="en-US" sz="1200" dirty="0"/>
              <a:t>(score)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0321C-5661-4A85-ACD7-965E16B39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4560394" cy="577800"/>
          </a:xfrm>
        </p:spPr>
        <p:txBody>
          <a:bodyPr/>
          <a:lstStyle/>
          <a:p>
            <a:r>
              <a:rPr lang="en-US" dirty="0"/>
              <a:t>Evaluating different metrics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F0A9BCE-9C8E-48BF-ABD9-701F09F4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17" y="1079193"/>
            <a:ext cx="4495230" cy="30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7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0ECCC4-709A-466A-94B3-6313A06C7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1101375"/>
            <a:ext cx="2686500" cy="577800"/>
          </a:xfrm>
        </p:spPr>
        <p:txBody>
          <a:bodyPr/>
          <a:lstStyle/>
          <a:p>
            <a:r>
              <a:rPr lang="en-US" dirty="0"/>
              <a:t>KNN 2 neighbors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71677-7ACB-496A-9DFE-B74A16B3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606" y="2143125"/>
            <a:ext cx="3815651" cy="131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0E0B6-1EF3-47D4-9DE8-015C9113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94" y="1679175"/>
            <a:ext cx="3528922" cy="26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9DE69A-F6DF-43D2-98D1-50BC0998D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053769"/>
            <a:ext cx="3534300" cy="946481"/>
          </a:xfrm>
        </p:spPr>
        <p:txBody>
          <a:bodyPr/>
          <a:lstStyle/>
          <a:p>
            <a:r>
              <a:rPr lang="en-US" dirty="0"/>
              <a:t>PCA dimensionality reduction 5 dimensions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DA2B0D-0BF9-4280-891C-D4598447E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088907" cy="57780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E97F0-84FF-4DF7-A445-E860218B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2403938"/>
            <a:ext cx="3274371" cy="109145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36AD819-515E-48CF-990D-90212844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255" y="1126718"/>
            <a:ext cx="4277677" cy="28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06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1064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776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727754-8CED-466B-A026-67656CEEE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310363" cy="577800"/>
          </a:xfrm>
        </p:spPr>
        <p:txBody>
          <a:bodyPr/>
          <a:lstStyle/>
          <a:p>
            <a:r>
              <a:rPr lang="en-US" dirty="0"/>
              <a:t>Logistic regression - 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43F9A-FC0A-42E0-A55A-8E16ADE1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1073943"/>
            <a:ext cx="4207316" cy="1269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3E516C-8247-4A1D-9DB4-5433460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02" y="514791"/>
            <a:ext cx="2657174" cy="197766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B35758E-C605-42D8-94DC-4713E998EC13}"/>
              </a:ext>
            </a:extLst>
          </p:cNvPr>
          <p:cNvSpPr txBox="1">
            <a:spLocks/>
          </p:cNvSpPr>
          <p:nvPr/>
        </p:nvSpPr>
        <p:spPr>
          <a:xfrm>
            <a:off x="618824" y="2492459"/>
            <a:ext cx="828228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Logistic regression – polynomial features (degree 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8ABC9-5173-49B5-A7DE-144320BC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24" y="3521869"/>
            <a:ext cx="4211968" cy="1353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35551D-576F-45B1-A662-EC3B3ADC2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102" y="3027422"/>
            <a:ext cx="2657174" cy="20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450404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LINEAR DISCRIMINANT ANALYSIS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577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83B298-A2F4-40F7-A281-3A8F1B1A2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78" y="644313"/>
            <a:ext cx="3781650" cy="2090100"/>
          </a:xfrm>
        </p:spPr>
        <p:txBody>
          <a:bodyPr/>
          <a:lstStyle/>
          <a:p>
            <a:r>
              <a:rPr lang="en-US" sz="1400" dirty="0"/>
              <a:t>Standardize</a:t>
            </a:r>
          </a:p>
          <a:p>
            <a:r>
              <a:rPr lang="en-US" sz="1400" dirty="0"/>
              <a:t>Priors: [0.4, 0.5], Solver: </a:t>
            </a:r>
            <a:r>
              <a:rPr lang="en-US" sz="1400" dirty="0" err="1"/>
              <a:t>lsqr</a:t>
            </a:r>
            <a:endParaRPr lang="en-US" sz="1400" dirty="0"/>
          </a:p>
          <a:p>
            <a:r>
              <a:rPr lang="en-US" sz="1400" dirty="0"/>
              <a:t>Grid search 5-fold cv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6C6A77-3A26-4ED4-92A5-0528E3348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594" y="148584"/>
            <a:ext cx="2686500" cy="577800"/>
          </a:xfrm>
        </p:spPr>
        <p:txBody>
          <a:bodyPr/>
          <a:lstStyle/>
          <a:p>
            <a:r>
              <a:rPr lang="en-US" dirty="0"/>
              <a:t>LDA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77B80-3B08-4BA9-83DF-2035AF27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93" y="1420586"/>
            <a:ext cx="3388819" cy="1151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321CF-D8B8-46EB-9309-BF790D5A3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394" y="414682"/>
            <a:ext cx="2757488" cy="2157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C89C3E-2673-4FCC-9404-CDE4C6EF4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93" y="3265952"/>
            <a:ext cx="3388819" cy="1156851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206DB6AB-D4B0-4413-8BB5-827A4525C9F3}"/>
              </a:ext>
            </a:extLst>
          </p:cNvPr>
          <p:cNvSpPr txBox="1">
            <a:spLocks/>
          </p:cNvSpPr>
          <p:nvPr/>
        </p:nvSpPr>
        <p:spPr>
          <a:xfrm>
            <a:off x="616593" y="2578984"/>
            <a:ext cx="488186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LDA – dimensionality reduction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A957C-F714-4B0F-9749-932A6BE3C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394" y="2940625"/>
            <a:ext cx="2707906" cy="215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88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1064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ENSEMBLES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19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610438" y="148995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Initial data set from Kaggle</a:t>
            </a:r>
            <a:endParaRPr sz="1400" dirty="0"/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720378" y="366058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Hierarchical grouping of genres </a:t>
            </a:r>
            <a:endParaRPr sz="1400" dirty="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532864" y="3660598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Collecting top tracks for 2020 from spotify’s api</a:t>
            </a:r>
            <a:endParaRPr sz="1400" dirty="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561246" y="1489956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Feature enrichment with artist followers and artist popularity from spotify’s api</a:t>
            </a:r>
            <a:endParaRPr sz="1400" dirty="0"/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079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</a:rPr>
              <a:t>1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9446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2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9814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3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70181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</a:rPr>
              <a:t>4</a:t>
            </a:r>
            <a:endParaRPr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3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695E5-721A-4B1C-9D7A-1B5AB06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989475"/>
            <a:ext cx="3534300" cy="2090100"/>
          </a:xfrm>
        </p:spPr>
        <p:txBody>
          <a:bodyPr/>
          <a:lstStyle/>
          <a:p>
            <a:r>
              <a:rPr lang="en-US" dirty="0"/>
              <a:t>Voting: 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, decision tree, logistic regression, </a:t>
            </a:r>
            <a:r>
              <a:rPr lang="en-US" dirty="0" err="1"/>
              <a:t>lda</a:t>
            </a:r>
            <a:endParaRPr lang="en-US" dirty="0"/>
          </a:p>
          <a:p>
            <a:r>
              <a:rPr lang="en-US" dirty="0"/>
              <a:t>Bagging:</a:t>
            </a:r>
          </a:p>
          <a:p>
            <a:pPr lvl="1"/>
            <a:r>
              <a:rPr lang="en-US" dirty="0"/>
              <a:t>Logistic regression, 10 estimators</a:t>
            </a:r>
          </a:p>
          <a:p>
            <a:pPr lvl="1"/>
            <a:r>
              <a:rPr lang="en-US" dirty="0"/>
              <a:t>Decision tree, 10 estimators</a:t>
            </a:r>
          </a:p>
          <a:p>
            <a:pPr lvl="1"/>
            <a:r>
              <a:rPr lang="en-US" dirty="0"/>
              <a:t>LDA, 10 estimators</a:t>
            </a:r>
          </a:p>
          <a:p>
            <a:pPr lvl="1"/>
            <a:r>
              <a:rPr lang="en-US" dirty="0"/>
              <a:t>Random forest, 10 estimators, criterion entropy</a:t>
            </a:r>
          </a:p>
          <a:p>
            <a:pPr lvl="1"/>
            <a:r>
              <a:rPr lang="en-US" dirty="0"/>
              <a:t>Extra trees, 10 estimators</a:t>
            </a:r>
          </a:p>
          <a:p>
            <a:r>
              <a:rPr lang="en-US" dirty="0"/>
              <a:t>Adaptive Boosting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A3776-F91D-495B-80F9-BC04ADCBA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ENSEMBLES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001C53A-2E9A-4DA3-9BC8-635FB5828D5D}"/>
              </a:ext>
            </a:extLst>
          </p:cNvPr>
          <p:cNvSpPr txBox="1">
            <a:spLocks/>
          </p:cNvSpPr>
          <p:nvPr/>
        </p:nvSpPr>
        <p:spPr>
          <a:xfrm>
            <a:off x="4724550" y="411675"/>
            <a:ext cx="36230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BEST RESULTS:</a:t>
            </a:r>
          </a:p>
          <a:p>
            <a:r>
              <a:rPr lang="en-US" sz="2000" dirty="0"/>
              <a:t>Adaptive Boosting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6A1E-0826-4B61-BFE7-97F667C46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550" y="1090959"/>
            <a:ext cx="4155281" cy="1480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FF1AF-65E7-4085-B5FB-90E82822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65" y="2571750"/>
            <a:ext cx="3237049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77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438672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EXTREME GRADIENT BOOSTING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7918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3825BD-EDA5-431B-A8F6-2A72114245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3B10E-72D6-4111-8E3E-950A1405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080125"/>
            <a:ext cx="3338813" cy="1168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480CE-816B-42E9-8717-B76BE45D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2417622"/>
            <a:ext cx="3338813" cy="259611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C5C2316-FA94-46BD-ABB5-26F899563153}"/>
              </a:ext>
            </a:extLst>
          </p:cNvPr>
          <p:cNvSpPr txBox="1">
            <a:spLocks/>
          </p:cNvSpPr>
          <p:nvPr/>
        </p:nvSpPr>
        <p:spPr>
          <a:xfrm>
            <a:off x="5193506" y="411675"/>
            <a:ext cx="33934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Feature importance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203087-38A6-41E9-A3A9-FE2DE278F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93" y="1281357"/>
            <a:ext cx="4502762" cy="25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67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438672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ARTIFICIAL NEURAL NETWORK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0900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1 hidden layer, 32 neurons,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Output layer sigmoid activation</a:t>
            </a:r>
          </a:p>
          <a:p>
            <a:r>
              <a:rPr lang="en-US" dirty="0"/>
              <a:t>Loss: binary </a:t>
            </a:r>
            <a:r>
              <a:rPr lang="en-US" dirty="0" err="1"/>
              <a:t>crossentropy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150 epochs, mini-batch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7A870-B5AF-4439-8B13-AFACB50F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12" y="919162"/>
            <a:ext cx="4655344" cy="1545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F3E59-DB45-4AC5-A4F8-A72A4674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256" y="2571750"/>
            <a:ext cx="2958655" cy="22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86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6 hidden layers, 3 dropout</a:t>
            </a:r>
          </a:p>
          <a:p>
            <a:r>
              <a:rPr lang="en-US" dirty="0"/>
              <a:t>Hidden layer activation: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Output layer activation: sigmoid</a:t>
            </a:r>
          </a:p>
          <a:p>
            <a:r>
              <a:rPr lang="en-US" dirty="0"/>
              <a:t>Loss: binary </a:t>
            </a:r>
            <a:r>
              <a:rPr lang="en-US" dirty="0" err="1"/>
              <a:t>crossentropy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150 epochs, mini-batch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5840A-CEA4-4219-AFD5-CFC961A2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703" y="831024"/>
            <a:ext cx="4071760" cy="1410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8DFE08-71A8-4A41-9621-B1FC7F73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77" y="2340517"/>
            <a:ext cx="3228760" cy="25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5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31182" y="2149772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LINEAR REGRESSION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4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2EBC2A-2756-4BD5-B524-6F388115E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2845C-EF8C-47B2-BB08-ADD1F90F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232" y="1350917"/>
            <a:ext cx="3310237" cy="316631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103B16C-6F2B-4C77-BF2C-8EE04ADEAD79}"/>
              </a:ext>
            </a:extLst>
          </p:cNvPr>
          <p:cNvSpPr txBox="1">
            <a:spLocks/>
          </p:cNvSpPr>
          <p:nvPr/>
        </p:nvSpPr>
        <p:spPr>
          <a:xfrm>
            <a:off x="5838677" y="411675"/>
            <a:ext cx="306972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572B0-704C-493E-ACC5-E8F0CE027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989475"/>
            <a:ext cx="4213098" cy="40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4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3EC66-F6F8-426B-BC60-E5482E0D5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4681838" cy="577800"/>
          </a:xfrm>
        </p:spPr>
        <p:txBody>
          <a:bodyPr/>
          <a:lstStyle/>
          <a:p>
            <a:r>
              <a:rPr lang="en-US" dirty="0"/>
              <a:t>Recursive feature elimination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67472-FDB3-4C47-AFDB-39918181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181822"/>
            <a:ext cx="4223323" cy="2725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67122-179B-42C3-B17F-1E82C34C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568" y="1997039"/>
            <a:ext cx="4133850" cy="86677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BCA5654-31C1-492A-9814-08932A4AF51A}"/>
              </a:ext>
            </a:extLst>
          </p:cNvPr>
          <p:cNvSpPr txBox="1">
            <a:spLocks/>
          </p:cNvSpPr>
          <p:nvPr/>
        </p:nvSpPr>
        <p:spPr>
          <a:xfrm>
            <a:off x="6412405" y="411675"/>
            <a:ext cx="201722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5-fold cv</a:t>
            </a:r>
          </a:p>
        </p:txBody>
      </p:sp>
    </p:spTree>
    <p:extLst>
      <p:ext uri="{BB962C8B-B14F-4D97-AF65-F5344CB8AC3E}">
        <p14:creationId xmlns:p14="http://schemas.microsoft.com/office/powerpoint/2010/main" val="3504327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694BE0-4C91-4605-9982-C9378014B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668850"/>
            <a:ext cx="3953175" cy="577800"/>
          </a:xfrm>
        </p:spPr>
        <p:txBody>
          <a:bodyPr/>
          <a:lstStyle/>
          <a:p>
            <a:r>
              <a:rPr lang="en-US" dirty="0"/>
              <a:t>Basis function expansion (degree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10BF0-69F8-4423-A1B0-74DD9691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246650"/>
            <a:ext cx="3309937" cy="3317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E6089-C24B-48A5-BE03-6BAC23D6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100" y="2288381"/>
            <a:ext cx="4029075" cy="98107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900CA75-5DCF-4CB2-BE1D-57BBC8EA67D6}"/>
              </a:ext>
            </a:extLst>
          </p:cNvPr>
          <p:cNvSpPr txBox="1">
            <a:spLocks/>
          </p:cNvSpPr>
          <p:nvPr/>
        </p:nvSpPr>
        <p:spPr>
          <a:xfrm>
            <a:off x="5740892" y="379950"/>
            <a:ext cx="201722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5-fold cv</a:t>
            </a:r>
          </a:p>
        </p:txBody>
      </p:sp>
    </p:spTree>
    <p:extLst>
      <p:ext uri="{BB962C8B-B14F-4D97-AF65-F5344CB8AC3E}">
        <p14:creationId xmlns:p14="http://schemas.microsoft.com/office/powerpoint/2010/main" val="206377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E8D88-C2F5-44EE-868E-59B864036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91599"/>
            <a:ext cx="4727700" cy="577800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58738F-B5B0-4F1E-BECE-8042F66F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574796"/>
              </p:ext>
            </p:extLst>
          </p:nvPr>
        </p:nvGraphicFramePr>
        <p:xfrm>
          <a:off x="595162" y="993773"/>
          <a:ext cx="7953676" cy="34188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61037">
                  <a:extLst>
                    <a:ext uri="{9D8B030D-6E8A-4147-A177-3AD203B41FA5}">
                      <a16:colId xmlns:a16="http://schemas.microsoft.com/office/drawing/2014/main" val="1445273139"/>
                    </a:ext>
                  </a:extLst>
                </a:gridCol>
                <a:gridCol w="4212962">
                  <a:extLst>
                    <a:ext uri="{9D8B030D-6E8A-4147-A177-3AD203B41FA5}">
                      <a16:colId xmlns:a16="http://schemas.microsoft.com/office/drawing/2014/main" val="1816878253"/>
                    </a:ext>
                  </a:extLst>
                </a:gridCol>
                <a:gridCol w="1879677">
                  <a:extLst>
                    <a:ext uri="{9D8B030D-6E8A-4147-A177-3AD203B41FA5}">
                      <a16:colId xmlns:a16="http://schemas.microsoft.com/office/drawing/2014/main" val="1540627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75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 title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69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artist in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3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followers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followers the main artist has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artist_popularity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measure of how much an artist is popular according to Spotify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(interval)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24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year in which the track was trending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15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tempo of the track or beats per minute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68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energy of the track (intensity and activity)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0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danceability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easy the track makes you dance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0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188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21395-AFB8-483D-A75C-887A118E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989475"/>
            <a:ext cx="3534300" cy="2090100"/>
          </a:xfrm>
        </p:spPr>
        <p:txBody>
          <a:bodyPr/>
          <a:lstStyle/>
          <a:p>
            <a:r>
              <a:rPr lang="en-US" dirty="0"/>
              <a:t>Value of alpha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B5E5C-7C15-49A3-9711-18FB3FAF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534299" cy="577800"/>
          </a:xfrm>
        </p:spPr>
        <p:txBody>
          <a:bodyPr/>
          <a:lstStyle/>
          <a:p>
            <a:r>
              <a:rPr lang="en-US" dirty="0"/>
              <a:t>Lasso regression (L1)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23DE9-D983-460A-83D5-3D3C0E2A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1567275"/>
            <a:ext cx="3638550" cy="2327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7CBBE-BE13-4495-B6D4-922C6E11A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567275"/>
            <a:ext cx="3586162" cy="2390775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DCE42ED-9B75-45DB-B596-CDEAEF1817CD}"/>
              </a:ext>
            </a:extLst>
          </p:cNvPr>
          <p:cNvSpPr txBox="1">
            <a:spLocks/>
          </p:cNvSpPr>
          <p:nvPr/>
        </p:nvSpPr>
        <p:spPr>
          <a:xfrm>
            <a:off x="4800600" y="9894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Feature </a:t>
            </a:r>
            <a:r>
              <a:rPr lang="en-US" dirty="0" err="1"/>
              <a:t>coeficients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09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082A3-5C35-4BF9-ACCB-1BDE33DFC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23564-E5A7-41F5-A3AD-DC1FBFF6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207293"/>
            <a:ext cx="3388753" cy="3418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2AAC3-7112-402C-82FF-21A19969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50" y="2464029"/>
            <a:ext cx="41624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46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13AF6-F9A9-41EC-9DE8-8A805062F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217619" cy="577800"/>
          </a:xfrm>
        </p:spPr>
        <p:txBody>
          <a:bodyPr/>
          <a:lstStyle/>
          <a:p>
            <a:r>
              <a:rPr lang="en-US" dirty="0"/>
              <a:t>Lasso + Basis function expansion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D7A90-FF39-4DEB-834F-0C5BD2654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1121570"/>
            <a:ext cx="3730959" cy="237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494D8A-3AC8-4D33-84CB-5D404ED9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51" y="989475"/>
            <a:ext cx="3286125" cy="3417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1D4F1-2EE6-4C97-A603-9042F28DC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2" y="3705224"/>
            <a:ext cx="41814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42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5A95A-265C-440E-A1A8-4726AE65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534300" cy="577800"/>
          </a:xfrm>
        </p:spPr>
        <p:txBody>
          <a:bodyPr/>
          <a:lstStyle/>
          <a:p>
            <a:r>
              <a:rPr lang="en-US" dirty="0"/>
              <a:t>Ridge regression (L2)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F4D3E-DAAD-42FD-89D9-83D616F2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989475"/>
            <a:ext cx="4403866" cy="2259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68B66-BF04-41C1-9A9E-337ABB15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640" y="989475"/>
            <a:ext cx="3895198" cy="254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D8060-2381-4A18-A7D3-917568828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125" y="3769518"/>
            <a:ext cx="40957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99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2052B-FD0A-4EAE-953D-D5B08C86E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389069" cy="577800"/>
          </a:xfrm>
        </p:spPr>
        <p:txBody>
          <a:bodyPr/>
          <a:lstStyle/>
          <a:p>
            <a:r>
              <a:rPr lang="en-US" dirty="0"/>
              <a:t>Ridge + Basis function expansion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F6282-E96F-4EDF-8665-CF82EA05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990600"/>
            <a:ext cx="3867451" cy="2436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3F014-A6DF-4F9E-9472-2C19B664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2" y="989476"/>
            <a:ext cx="2593181" cy="248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16A1CA-1FE0-46B6-9E1D-A69F28DA1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8" y="3924299"/>
            <a:ext cx="40862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7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503237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RANDOM FROEST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88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F79358-58EA-44F1-A629-9D3B4858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86244"/>
            <a:ext cx="3534300" cy="2090100"/>
          </a:xfrm>
        </p:spPr>
        <p:txBody>
          <a:bodyPr/>
          <a:lstStyle/>
          <a:p>
            <a:r>
              <a:rPr lang="en-US" dirty="0"/>
              <a:t>Leave one out cross validation</a:t>
            </a:r>
          </a:p>
          <a:p>
            <a:r>
              <a:rPr lang="en-US" dirty="0"/>
              <a:t>Grid search for maximum depth, minimum samples leaf node, minimum samples for split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CDCF7A-CE6C-4C3F-A063-D66C1B6C0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A0719-4307-47A9-AB6D-648B0A5E6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6" y="3012208"/>
            <a:ext cx="6372222" cy="1859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8ECAB0-0C5C-4100-A831-18FFAA43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234" y="17564"/>
            <a:ext cx="3468297" cy="30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70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2D7B7-7935-49FE-A20A-1064C893D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variability</a:t>
            </a:r>
          </a:p>
          <a:p>
            <a:r>
              <a:rPr lang="en-US" dirty="0"/>
              <a:t>Non-zero centered errors</a:t>
            </a:r>
          </a:p>
          <a:p>
            <a:r>
              <a:rPr lang="en-US" dirty="0"/>
              <a:t>Not a normal distribution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D2FF1-7CB9-480E-B4F5-BA886FBF2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803156" cy="577800"/>
          </a:xfrm>
        </p:spPr>
        <p:txBody>
          <a:bodyPr/>
          <a:lstStyle/>
          <a:p>
            <a:r>
              <a:rPr lang="en-US" dirty="0"/>
              <a:t>Decision tree -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EE959-1A89-4692-B3C6-E237B659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545" y="1099922"/>
            <a:ext cx="3627979" cy="343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8A1AE-1E5E-40B1-8E11-5E344996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25" y="3217978"/>
            <a:ext cx="30099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7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5DDFE-680D-4AD0-B3AF-CF6B020BD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71956"/>
            <a:ext cx="3534300" cy="2090100"/>
          </a:xfrm>
        </p:spPr>
        <p:txBody>
          <a:bodyPr/>
          <a:lstStyle/>
          <a:p>
            <a:r>
              <a:rPr lang="en-US" dirty="0"/>
              <a:t>Grid search with internal cross validation 5-fold</a:t>
            </a:r>
          </a:p>
          <a:p>
            <a:r>
              <a:rPr lang="en-US" dirty="0"/>
              <a:t>Leave one out cross validation for predictions</a:t>
            </a:r>
          </a:p>
          <a:p>
            <a:r>
              <a:rPr lang="en-US" dirty="0"/>
              <a:t>Bimodal error distribution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FA7332-C871-4C74-AC26-4145AA60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392906"/>
            <a:ext cx="2686500" cy="596569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95802-4C0A-471F-B363-3E5B7784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62" y="3014662"/>
            <a:ext cx="2790825" cy="1285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46C10-4341-4AA8-9FB2-668CECAF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464" y="3231821"/>
            <a:ext cx="1905414" cy="1851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A86186-29EC-4543-89B3-218871FE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933" y="956561"/>
            <a:ext cx="2963383" cy="220549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C6A92D9F-8799-4AB0-BA11-01763F2011F5}"/>
              </a:ext>
            </a:extLst>
          </p:cNvPr>
          <p:cNvSpPr txBox="1">
            <a:spLocks/>
          </p:cNvSpPr>
          <p:nvPr/>
        </p:nvSpPr>
        <p:spPr>
          <a:xfrm>
            <a:off x="4928608" y="392905"/>
            <a:ext cx="3188164" cy="5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789625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4460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4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E8D88-C2F5-44EE-868E-59B864036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91599"/>
            <a:ext cx="4727700" cy="577800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58738F-B5B0-4F1E-BECE-8042F66F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36562"/>
              </p:ext>
            </p:extLst>
          </p:nvPr>
        </p:nvGraphicFramePr>
        <p:xfrm>
          <a:off x="625078" y="766126"/>
          <a:ext cx="7893844" cy="4003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47037">
                  <a:extLst>
                    <a:ext uri="{9D8B030D-6E8A-4147-A177-3AD203B41FA5}">
                      <a16:colId xmlns:a16="http://schemas.microsoft.com/office/drawing/2014/main" val="1445273139"/>
                    </a:ext>
                  </a:extLst>
                </a:gridCol>
                <a:gridCol w="4181270">
                  <a:extLst>
                    <a:ext uri="{9D8B030D-6E8A-4147-A177-3AD203B41FA5}">
                      <a16:colId xmlns:a16="http://schemas.microsoft.com/office/drawing/2014/main" val="1816878253"/>
                    </a:ext>
                  </a:extLst>
                </a:gridCol>
                <a:gridCol w="1865537">
                  <a:extLst>
                    <a:ext uri="{9D8B030D-6E8A-4147-A177-3AD203B41FA5}">
                      <a16:colId xmlns:a16="http://schemas.microsoft.com/office/drawing/2014/main" val="1540627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75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loudness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loud is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69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likely is the track a live recording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3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the track sound more positive or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 of the track in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(interval)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24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acousticness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likely is the track acoustic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Continuous (interval)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15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speechiness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Presence of spoken words in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68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track_popularity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 of how popular the track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(interval)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0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genre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most suitable genre for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is_dance_pop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the track belong to the dance pop genre (the most frequent genre in the top tracks with 52% prevalence)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071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94A66-D79D-4C94-86DB-201EE722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143394"/>
            <a:ext cx="3534300" cy="2090100"/>
          </a:xfrm>
        </p:spPr>
        <p:txBody>
          <a:bodyPr/>
          <a:lstStyle/>
          <a:p>
            <a:r>
              <a:rPr lang="en-US" dirty="0"/>
              <a:t>Grid search with inner 5-fold cv</a:t>
            </a:r>
          </a:p>
          <a:p>
            <a:r>
              <a:rPr lang="en-US" dirty="0"/>
              <a:t>Leave one out cv for predictions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B9179-EC4E-4206-BF31-FE242900B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224513" cy="577800"/>
          </a:xfrm>
        </p:spPr>
        <p:txBody>
          <a:bodyPr/>
          <a:lstStyle/>
          <a:p>
            <a:r>
              <a:rPr lang="en-US" dirty="0"/>
              <a:t>SVM – RBF 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FA6E9-1BB1-489E-B412-C6FA7880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2892825"/>
            <a:ext cx="3174701" cy="1500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FC2EF-F567-41B9-AF6D-17079548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15" y="911953"/>
            <a:ext cx="2340200" cy="218452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BED35D1-05DF-4A90-8A24-21B305C2F342}"/>
              </a:ext>
            </a:extLst>
          </p:cNvPr>
          <p:cNvSpPr txBox="1">
            <a:spLocks/>
          </p:cNvSpPr>
          <p:nvPr/>
        </p:nvSpPr>
        <p:spPr>
          <a:xfrm>
            <a:off x="5174976" y="411675"/>
            <a:ext cx="27778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EF3076-8D6D-4E85-9707-100C27674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107" y="3233494"/>
            <a:ext cx="4743450" cy="17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57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94A66-D79D-4C94-86DB-201EE722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143394"/>
            <a:ext cx="3534300" cy="2090100"/>
          </a:xfrm>
        </p:spPr>
        <p:txBody>
          <a:bodyPr/>
          <a:lstStyle/>
          <a:p>
            <a:r>
              <a:rPr lang="en-US" dirty="0"/>
              <a:t>Grid search with inner 5-fold cv</a:t>
            </a:r>
          </a:p>
          <a:p>
            <a:r>
              <a:rPr lang="en-US" dirty="0"/>
              <a:t>Leave one out cv for predictions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B9179-EC4E-4206-BF31-FE242900B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953176" cy="577800"/>
          </a:xfrm>
        </p:spPr>
        <p:txBody>
          <a:bodyPr/>
          <a:lstStyle/>
          <a:p>
            <a:r>
              <a:rPr lang="en-US" dirty="0"/>
              <a:t>SVM – Polynomial kernel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BED35D1-05DF-4A90-8A24-21B305C2F342}"/>
              </a:ext>
            </a:extLst>
          </p:cNvPr>
          <p:cNvSpPr txBox="1">
            <a:spLocks/>
          </p:cNvSpPr>
          <p:nvPr/>
        </p:nvSpPr>
        <p:spPr>
          <a:xfrm>
            <a:off x="5174976" y="411675"/>
            <a:ext cx="27778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58233-CE4F-4154-B8AC-FE9E5D78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39" y="2854319"/>
            <a:ext cx="3009900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0F492-E5CA-4F27-A29A-5C7353A1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656" y="989475"/>
            <a:ext cx="2018517" cy="194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DFD55-2438-4F0F-BAE4-159EBB960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402" y="3236288"/>
            <a:ext cx="3969024" cy="150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4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94A66-D79D-4C94-86DB-201EE722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143394"/>
            <a:ext cx="3534300" cy="2090100"/>
          </a:xfrm>
        </p:spPr>
        <p:txBody>
          <a:bodyPr/>
          <a:lstStyle/>
          <a:p>
            <a:r>
              <a:rPr lang="en-US" dirty="0"/>
              <a:t>Grid search with inner 5-fold cv</a:t>
            </a:r>
          </a:p>
          <a:p>
            <a:r>
              <a:rPr lang="en-US" dirty="0"/>
              <a:t>Leave one out cv for predictions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B9179-EC4E-4206-BF31-FE242900B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953176" cy="577800"/>
          </a:xfrm>
        </p:spPr>
        <p:txBody>
          <a:bodyPr/>
          <a:lstStyle/>
          <a:p>
            <a:r>
              <a:rPr lang="en-US" dirty="0"/>
              <a:t>SVM – Linear kernel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BED35D1-05DF-4A90-8A24-21B305C2F342}"/>
              </a:ext>
            </a:extLst>
          </p:cNvPr>
          <p:cNvSpPr txBox="1">
            <a:spLocks/>
          </p:cNvSpPr>
          <p:nvPr/>
        </p:nvSpPr>
        <p:spPr>
          <a:xfrm>
            <a:off x="5174976" y="411675"/>
            <a:ext cx="27778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196A4-D462-41B5-88E7-7E8D2591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781" y="3137701"/>
            <a:ext cx="5043487" cy="1893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0F460-D156-466C-B387-A133AE5F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4" y="2749238"/>
            <a:ext cx="2847975" cy="1276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887E1-B6D1-4738-A509-5C403CD7F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27" y="918711"/>
            <a:ext cx="2174176" cy="21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78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39374" y="22828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EXTREME GRADIENT BOOSTING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4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6B74B-97BA-4E4B-99F8-D9EC64FC6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410250" cy="577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FA02C-2D59-4BF0-A1EC-DC02E0A7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3484050"/>
            <a:ext cx="27527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13FE9-DE1F-4469-9B26-BC271EAB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34" y="989475"/>
            <a:ext cx="2516981" cy="2425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E6C13-BE56-4D80-BC7B-721F079DB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919" y="1262045"/>
            <a:ext cx="4261637" cy="305278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AD6B365B-B5C2-4BA7-998A-9A652F162102}"/>
              </a:ext>
            </a:extLst>
          </p:cNvPr>
          <p:cNvSpPr txBox="1">
            <a:spLocks/>
          </p:cNvSpPr>
          <p:nvPr/>
        </p:nvSpPr>
        <p:spPr>
          <a:xfrm>
            <a:off x="4479646" y="411675"/>
            <a:ext cx="314618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645422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3953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ARTIFICIAL NEURAL NETWORK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6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1 hidden layer, 32 neurons,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Output layer linear activation</a:t>
            </a:r>
          </a:p>
          <a:p>
            <a:r>
              <a:rPr lang="en-US" dirty="0"/>
              <a:t>Loss: </a:t>
            </a:r>
            <a:r>
              <a:rPr lang="en-US" dirty="0" err="1"/>
              <a:t>mse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150 epochs, mini-batch 32 batch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B4256-088D-431E-9E77-284135DA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05" y="700575"/>
            <a:ext cx="3534299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621FA-15C2-4B1E-8D1D-56C69406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83" y="2328863"/>
            <a:ext cx="2583542" cy="254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39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4 hidden layers</a:t>
            </a:r>
          </a:p>
          <a:p>
            <a:r>
              <a:rPr lang="en-US" dirty="0"/>
              <a:t>Hidden layer activation: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64, 32, 16 and 8 neurons</a:t>
            </a:r>
          </a:p>
          <a:p>
            <a:r>
              <a:rPr lang="en-US" dirty="0"/>
              <a:t>Output layer activation: linear</a:t>
            </a:r>
          </a:p>
          <a:p>
            <a:r>
              <a:rPr lang="en-US" dirty="0"/>
              <a:t>Loss: </a:t>
            </a:r>
            <a:r>
              <a:rPr lang="en-US" dirty="0" err="1"/>
              <a:t>mse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250 epochs, mini-batch : 32 batch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26A05-1011-452E-8D55-1FFB2D7F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146" y="764382"/>
            <a:ext cx="3705341" cy="125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3D244F-2B3C-4D48-9B6A-5DE035FA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05" y="2100262"/>
            <a:ext cx="2825402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6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1064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K-MEANS CLUSTERING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619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K-means is sensitive to outliers</a:t>
            </a:r>
          </a:p>
          <a:p>
            <a:r>
              <a:rPr lang="en-US" dirty="0"/>
              <a:t>Using KNN – outlier detector to remove outliers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252A5AC-A83F-4796-8E77-5C7F179D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10" y="2374293"/>
            <a:ext cx="2748730" cy="269062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1C2D3F2-064B-442D-885F-36B0FF63B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30" y="57150"/>
            <a:ext cx="2964579" cy="245705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9042858-C4B1-43A9-A193-CF467B85E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630" y="2607863"/>
            <a:ext cx="2964579" cy="24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1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0D9F59C-179D-43BB-A400-B86384D01616}"/>
              </a:ext>
            </a:extLst>
          </p:cNvPr>
          <p:cNvSpPr txBox="1">
            <a:spLocks/>
          </p:cNvSpPr>
          <p:nvPr/>
        </p:nvSpPr>
        <p:spPr>
          <a:xfrm>
            <a:off x="252852" y="1197803"/>
            <a:ext cx="4417519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Missing value imputation</a:t>
            </a:r>
          </a:p>
          <a:p>
            <a:r>
              <a:rPr lang="en-US" dirty="0"/>
              <a:t>Values scale adjustment</a:t>
            </a:r>
          </a:p>
          <a:p>
            <a:r>
              <a:rPr lang="en-US" dirty="0"/>
              <a:t>Hierarchical grouping of genres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1B0E689-1976-4409-8EA5-04291EE0A345}"/>
              </a:ext>
            </a:extLst>
          </p:cNvPr>
          <p:cNvSpPr txBox="1">
            <a:spLocks/>
          </p:cNvSpPr>
          <p:nvPr/>
        </p:nvSpPr>
        <p:spPr>
          <a:xfrm>
            <a:off x="252852" y="265391"/>
            <a:ext cx="33507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Data preprocessing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2B89A-859D-49C4-A00B-1EF51141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2" y="2851511"/>
            <a:ext cx="5012092" cy="1856018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CFD02288-C4CC-488C-9F66-9D5760A4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66" y="2571750"/>
            <a:ext cx="2857500" cy="24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38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06EC3-8F29-44FF-B0A1-603824F98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K-means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CD54F9-1B6D-4A7A-BB38-29DAA1FD7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128713"/>
            <a:ext cx="4645221" cy="327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C56D7-27BA-4464-AA15-8A6AC4AE1609}"/>
              </a:ext>
            </a:extLst>
          </p:cNvPr>
          <p:cNvSpPr txBox="1"/>
          <p:nvPr/>
        </p:nvSpPr>
        <p:spPr>
          <a:xfrm>
            <a:off x="5929313" y="229314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Silhouette </a:t>
            </a:r>
            <a:r>
              <a:rPr lang="en-US" sz="1800" dirty="0" err="1">
                <a:solidFill>
                  <a:schemeClr val="bg1"/>
                </a:solidFill>
              </a:rPr>
              <a:t>coef</a:t>
            </a:r>
            <a:r>
              <a:rPr lang="en-US" sz="1800" dirty="0">
                <a:solidFill>
                  <a:schemeClr val="bg1"/>
                </a:solidFill>
              </a:rPr>
              <a:t>:  0.114</a:t>
            </a:r>
          </a:p>
        </p:txBody>
      </p:sp>
    </p:spTree>
    <p:extLst>
      <p:ext uri="{BB962C8B-B14F-4D97-AF65-F5344CB8AC3E}">
        <p14:creationId xmlns:p14="http://schemas.microsoft.com/office/powerpoint/2010/main" val="2628548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264984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HIERARHICAL</a:t>
            </a:r>
            <a:br>
              <a:rPr lang="en-US" dirty="0"/>
            </a:br>
            <a:r>
              <a:rPr lang="en-US" dirty="0"/>
              <a:t> CLUSTERING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76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B46BEA-57F1-4868-B920-8AFAE6D9C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653138" cy="5778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920140D-5F48-42F4-9FB0-DD9ABBF24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5" y="2118595"/>
            <a:ext cx="2750314" cy="2741207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E652720-7AF9-4035-9E00-8C9AF2A1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497" y="968531"/>
            <a:ext cx="3058925" cy="3004033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70D6B3A1-26FE-4D8C-AFFE-E126ECCC7943}"/>
              </a:ext>
            </a:extLst>
          </p:cNvPr>
          <p:cNvSpPr txBox="1">
            <a:spLocks/>
          </p:cNvSpPr>
          <p:nvPr/>
        </p:nvSpPr>
        <p:spPr>
          <a:xfrm>
            <a:off x="618825" y="1476094"/>
            <a:ext cx="365313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Different methods: single link, complete link, average link, ward</a:t>
            </a:r>
          </a:p>
          <a:p>
            <a:r>
              <a:rPr lang="en-US" sz="1500" dirty="0"/>
              <a:t>Best: ward</a:t>
            </a:r>
          </a:p>
          <a:p>
            <a:r>
              <a:rPr lang="en-US" sz="1500" dirty="0"/>
              <a:t>Clustering still not optimal</a:t>
            </a:r>
          </a:p>
        </p:txBody>
      </p:sp>
    </p:spTree>
    <p:extLst>
      <p:ext uri="{BB962C8B-B14F-4D97-AF65-F5344CB8AC3E}">
        <p14:creationId xmlns:p14="http://schemas.microsoft.com/office/powerpoint/2010/main" val="1345606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B46BEA-57F1-4868-B920-8AFAE6D9C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653138" cy="5778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5C990-CE96-4F93-889F-067EC03B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1004463"/>
            <a:ext cx="5331345" cy="3134574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0088C30-2AEE-4B2E-A562-ABFB939F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5" y="1228725"/>
            <a:ext cx="3259474" cy="24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1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08621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DBSCAN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752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8D2F4-5296-48D2-8F0D-67BD9A447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989475"/>
            <a:ext cx="3534300" cy="2090100"/>
          </a:xfrm>
        </p:spPr>
        <p:txBody>
          <a:bodyPr/>
          <a:lstStyle/>
          <a:p>
            <a:r>
              <a:rPr lang="en-US" dirty="0"/>
              <a:t>Calculate distances to n-</a:t>
            </a:r>
            <a:r>
              <a:rPr lang="en-US" dirty="0" err="1"/>
              <a:t>th</a:t>
            </a:r>
            <a:r>
              <a:rPr lang="en-US" dirty="0"/>
              <a:t> nearest neighbor</a:t>
            </a:r>
          </a:p>
          <a:p>
            <a:r>
              <a:rPr lang="en-US" dirty="0"/>
              <a:t>Choose epsilon with elbow method</a:t>
            </a:r>
          </a:p>
          <a:p>
            <a:r>
              <a:rPr lang="en-US" dirty="0"/>
              <a:t>3 neighbors, epsilon 2.83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A685B-5282-4193-8355-93D115B69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54D2EBF-DD03-4B69-8AFD-1E568401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11675"/>
            <a:ext cx="4286441" cy="320216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2794BC8-AF95-4F79-8C4B-1893A792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1" y="2571750"/>
            <a:ext cx="2550715" cy="2529208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4B9099E-3692-48C3-AF04-400A3968F0FC}"/>
              </a:ext>
            </a:extLst>
          </p:cNvPr>
          <p:cNvSpPr txBox="1">
            <a:spLocks/>
          </p:cNvSpPr>
          <p:nvPr/>
        </p:nvSpPr>
        <p:spPr>
          <a:xfrm>
            <a:off x="4393406" y="3800474"/>
            <a:ext cx="3141094" cy="17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Not suitable method for the data set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91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338563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ORGANIZING </a:t>
            </a:r>
            <a:br>
              <a:rPr lang="en-US" dirty="0"/>
            </a:br>
            <a:r>
              <a:rPr lang="en-US" dirty="0"/>
              <a:t>MAPS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03303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EA3181-1B1E-4A7B-A2CE-D18867E7A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989475"/>
            <a:ext cx="3534300" cy="2090100"/>
          </a:xfrm>
        </p:spPr>
        <p:txBody>
          <a:bodyPr/>
          <a:lstStyle/>
          <a:p>
            <a:r>
              <a:rPr lang="en-US" dirty="0"/>
              <a:t>25x25 gird of output neurons</a:t>
            </a:r>
          </a:p>
          <a:p>
            <a:r>
              <a:rPr lang="en-US" dirty="0"/>
              <a:t>Gaussian neighborhood function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04789-C3B8-491D-9E27-6B22021E6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17500C9-ED0B-4898-900B-7C0FDF61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41976"/>
            <a:ext cx="4016673" cy="3570377"/>
          </a:xfrm>
          <a:prstGeom prst="rect">
            <a:avLst/>
          </a:prstGeo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8B96EFD2-E6F1-4F4B-B578-D790327E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2327165"/>
            <a:ext cx="3501582" cy="26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03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04789-C3B8-491D-9E27-6B22021E6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7B019FD0-CCB0-4BE3-BDED-CBFA25DDE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9" y="84881"/>
            <a:ext cx="5268875" cy="48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035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EC2DF9-3B3A-482B-AFD0-325EE8C46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3" y="636188"/>
            <a:ext cx="3534300" cy="2090100"/>
          </a:xfrm>
        </p:spPr>
        <p:txBody>
          <a:bodyPr/>
          <a:lstStyle/>
          <a:p>
            <a:r>
              <a:rPr lang="en-US" dirty="0"/>
              <a:t>Each data point is replaced with the neuron that is closest to it in the 25x25 grid</a:t>
            </a:r>
          </a:p>
          <a:p>
            <a:r>
              <a:rPr lang="en-US" dirty="0"/>
              <a:t>K-means on the neurons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CD3D3-D4C3-408F-BB26-3F6364768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122775"/>
            <a:ext cx="6303469" cy="577800"/>
          </a:xfrm>
        </p:spPr>
        <p:txBody>
          <a:bodyPr/>
          <a:lstStyle/>
          <a:p>
            <a:r>
              <a:rPr lang="en-US" dirty="0"/>
              <a:t>Using K-means with </a:t>
            </a:r>
            <a:r>
              <a:rPr lang="en-US" dirty="0" err="1"/>
              <a:t>som</a:t>
            </a:r>
            <a:r>
              <a:rPr lang="en-US" dirty="0"/>
              <a:t> neurons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3BDB884-1366-48CC-8979-40E13111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65" y="2205539"/>
            <a:ext cx="3015615" cy="288081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0098056-0240-4C4A-85D0-537F1AC69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17964"/>
            <a:ext cx="4043879" cy="40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9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67527-8D95-4F47-8AB7-97D63B38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3" y="834440"/>
            <a:ext cx="3534300" cy="421559"/>
          </a:xfrm>
        </p:spPr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17E1C8E-950C-470C-9B20-7D111C5C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" y="1528763"/>
            <a:ext cx="2964040" cy="2838731"/>
          </a:xfrm>
          <a:prstGeom prst="rect">
            <a:avLst/>
          </a:prstGeom>
        </p:spPr>
      </p:pic>
      <p:pic>
        <p:nvPicPr>
          <p:cNvPr id="9" name="Picture 8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70613E9D-BF79-45E7-9573-3A73FF64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83" y="1723941"/>
            <a:ext cx="3128697" cy="2448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ADB3877-0F75-4CAA-9F39-E96AD9FC6380}"/>
              </a:ext>
            </a:extLst>
          </p:cNvPr>
          <p:cNvSpPr txBox="1">
            <a:spLocks/>
          </p:cNvSpPr>
          <p:nvPr/>
        </p:nvSpPr>
        <p:spPr>
          <a:xfrm>
            <a:off x="2929045" y="834440"/>
            <a:ext cx="3534300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Binary target distribution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94C2AFE7-756F-47AC-A769-0AFF34FC4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78" y="1528763"/>
            <a:ext cx="2819577" cy="2838731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F33A60-B4BA-4F02-B6DE-12B694591901}"/>
              </a:ext>
            </a:extLst>
          </p:cNvPr>
          <p:cNvSpPr txBox="1">
            <a:spLocks/>
          </p:cNvSpPr>
          <p:nvPr/>
        </p:nvSpPr>
        <p:spPr>
          <a:xfrm>
            <a:off x="6397667" y="476983"/>
            <a:ext cx="2554397" cy="9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Track popularity</a:t>
            </a:r>
          </a:p>
          <a:p>
            <a:pPr marL="114300" indent="0">
              <a:buNone/>
            </a:pPr>
            <a:r>
              <a:rPr lang="en-US" dirty="0"/>
              <a:t>dance pop vs non </a:t>
            </a:r>
          </a:p>
          <a:p>
            <a:pPr marL="114300" indent="0">
              <a:buNone/>
            </a:pPr>
            <a:r>
              <a:rPr lang="en-US" dirty="0"/>
              <a:t>dance pop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1BF2256-E8CA-4C15-9BE7-D9FF6EA10F3D}"/>
              </a:ext>
            </a:extLst>
          </p:cNvPr>
          <p:cNvSpPr txBox="1">
            <a:spLocks/>
          </p:cNvSpPr>
          <p:nvPr/>
        </p:nvSpPr>
        <p:spPr>
          <a:xfrm>
            <a:off x="336885" y="70633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/>
              <a:t>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96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3C8155-59C1-456C-8103-98CCC7B14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D23598-E5E8-4933-8279-33AE1A7F80F7}"/>
              </a:ext>
            </a:extLst>
          </p:cNvPr>
          <p:cNvGrpSpPr/>
          <p:nvPr/>
        </p:nvGrpSpPr>
        <p:grpSpPr>
          <a:xfrm>
            <a:off x="60721" y="1185863"/>
            <a:ext cx="9022557" cy="2605584"/>
            <a:chOff x="57149" y="1757362"/>
            <a:chExt cx="9621133" cy="189121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8A1F29-8F75-4B57-8E43-0C455A0B997F}"/>
                </a:ext>
              </a:extLst>
            </p:cNvPr>
            <p:cNvGrpSpPr/>
            <p:nvPr/>
          </p:nvGrpSpPr>
          <p:grpSpPr>
            <a:xfrm>
              <a:off x="57149" y="1757362"/>
              <a:ext cx="9621133" cy="1891210"/>
              <a:chOff x="57149" y="1757362"/>
              <a:chExt cx="9621133" cy="189121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B24A773-987C-4AE7-BE5D-EE7862913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149" y="1757362"/>
                <a:ext cx="6848473" cy="189121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8200D7-325B-4A87-90BB-F755A3AED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533"/>
              <a:stretch/>
            </p:blipFill>
            <p:spPr>
              <a:xfrm>
                <a:off x="6872710" y="1821656"/>
                <a:ext cx="2805572" cy="1826916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DCC094-12C6-4382-8F40-D8D9F5D35573}"/>
                </a:ext>
              </a:extLst>
            </p:cNvPr>
            <p:cNvSpPr/>
            <p:nvPr/>
          </p:nvSpPr>
          <p:spPr>
            <a:xfrm>
              <a:off x="6872710" y="1757362"/>
              <a:ext cx="2805572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4445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08621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GAUSSIAN MIXTURE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43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EC7DD-9A1B-4DC5-B2A6-950817BF8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531" y="1207688"/>
            <a:ext cx="3534300" cy="2090100"/>
          </a:xfrm>
        </p:spPr>
        <p:txBody>
          <a:bodyPr/>
          <a:lstStyle/>
          <a:p>
            <a:r>
              <a:rPr lang="en-US" dirty="0"/>
              <a:t>Different number of clusters</a:t>
            </a:r>
          </a:p>
          <a:p>
            <a:r>
              <a:rPr lang="en-US" dirty="0"/>
              <a:t>Different covariance matrices: full, spherical, diagonal, tied</a:t>
            </a:r>
          </a:p>
          <a:p>
            <a:r>
              <a:rPr lang="en-US" dirty="0"/>
              <a:t>Best: 3 components, tied matrix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E9968-DBD9-45E4-B58A-D87F4769D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2931619" cy="577800"/>
          </a:xfrm>
        </p:spPr>
        <p:txBody>
          <a:bodyPr/>
          <a:lstStyle/>
          <a:p>
            <a:r>
              <a:rPr lang="en-US" dirty="0"/>
              <a:t>Gaussian Mixture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2AEB4A-203E-4858-97D6-BBE34DAE3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925185"/>
              </p:ext>
            </p:extLst>
          </p:nvPr>
        </p:nvGraphicFramePr>
        <p:xfrm>
          <a:off x="3714750" y="1066335"/>
          <a:ext cx="5118100" cy="598487"/>
        </p:xfrm>
        <a:graphic>
          <a:graphicData uri="http://schemas.openxmlformats.org/drawingml/2006/table">
            <a:tbl>
              <a:tblPr/>
              <a:tblGrid>
                <a:gridCol w="1279525">
                  <a:extLst>
                    <a:ext uri="{9D8B030D-6E8A-4147-A177-3AD203B41FA5}">
                      <a16:colId xmlns:a16="http://schemas.microsoft.com/office/drawing/2014/main" val="2712893403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247410056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558084762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52626394"/>
                    </a:ext>
                  </a:extLst>
                </a:gridCol>
              </a:tblGrid>
              <a:tr h="59848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tied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0.107586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80.461163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795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F0BC92-FEA9-4B4C-ADA6-F9FD9BFF0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29795"/>
              </p:ext>
            </p:extLst>
          </p:nvPr>
        </p:nvGraphicFramePr>
        <p:xfrm>
          <a:off x="3714750" y="334815"/>
          <a:ext cx="5118100" cy="731520"/>
        </p:xfrm>
        <a:graphic>
          <a:graphicData uri="http://schemas.openxmlformats.org/drawingml/2006/table">
            <a:tbl>
              <a:tblPr/>
              <a:tblGrid>
                <a:gridCol w="1279525">
                  <a:extLst>
                    <a:ext uri="{9D8B030D-6E8A-4147-A177-3AD203B41FA5}">
                      <a16:colId xmlns:a16="http://schemas.microsoft.com/office/drawing/2014/main" val="2496876578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148000126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3245477106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2135246125"/>
                    </a:ext>
                  </a:extLst>
                </a:gridCol>
              </a:tblGrid>
              <a:tr h="279241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Number of clusters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Covariance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Silhouette coefficient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Calinski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Harabasz</a:t>
                      </a:r>
                      <a:r>
                        <a:rPr lang="en-US" b="1" dirty="0">
                          <a:effectLst/>
                        </a:rPr>
                        <a:t>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087663"/>
                  </a:ext>
                </a:extLst>
              </a:tr>
            </a:tbl>
          </a:graphicData>
        </a:graphic>
      </p:graphicFrame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74384A3-CBBD-4A6E-934D-7E794C318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146" y="1681712"/>
            <a:ext cx="3286998" cy="32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91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07A40-49EA-4C55-9DBA-AAC69BC83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D8AB6-FB38-4D72-804E-809EE29F9A79}"/>
              </a:ext>
            </a:extLst>
          </p:cNvPr>
          <p:cNvGrpSpPr/>
          <p:nvPr/>
        </p:nvGrpSpPr>
        <p:grpSpPr>
          <a:xfrm>
            <a:off x="80996" y="1759989"/>
            <a:ext cx="8982007" cy="1623521"/>
            <a:chOff x="0" y="1953607"/>
            <a:chExt cx="8982007" cy="861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3D738F-FF3C-4AA3-A2BF-98D77370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53607"/>
              <a:ext cx="6368486" cy="8610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E031D3-37CE-4117-85E1-ACB2CABF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37" b="1"/>
            <a:stretch/>
          </p:blipFill>
          <p:spPr>
            <a:xfrm>
              <a:off x="6368486" y="1953607"/>
              <a:ext cx="2613521" cy="861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9741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F04D0-C92D-4B08-8AA0-3A6E97B0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300556"/>
            <a:ext cx="7732219" cy="1142607"/>
          </a:xfrm>
        </p:spPr>
        <p:txBody>
          <a:bodyPr/>
          <a:lstStyle/>
          <a:p>
            <a:r>
              <a:rPr lang="en-US" sz="1400" dirty="0"/>
              <a:t>Suh, Brendan Joseph. "International Music Preferences: An Analysis of the Determinants of Song Popularity on Spotify for the US, Norway, Taiwan, Ecuador, and Costa Rica." (2019).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https://scholarship.claremont.edu/cmc_theses/2271/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sz="1400" dirty="0">
                <a:solidFill>
                  <a:schemeClr val="bg1"/>
                </a:solidFill>
              </a:rPr>
              <a:t>Luo, </a:t>
            </a:r>
            <a:r>
              <a:rPr lang="en-US" sz="1400" dirty="0" err="1">
                <a:solidFill>
                  <a:schemeClr val="bg1"/>
                </a:solidFill>
              </a:rPr>
              <a:t>Kehan</a:t>
            </a:r>
            <a:r>
              <a:rPr lang="en-US" sz="1400" dirty="0">
                <a:solidFill>
                  <a:schemeClr val="bg1"/>
                </a:solidFill>
              </a:rPr>
              <a:t>. "Machine Learning Approach for Genre Prediction on Spotify Top Ranking Songs." (2018).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https://cdr.lib.unc.edu/concern/masters_papers/ns064961b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Al-</a:t>
            </a:r>
            <a:r>
              <a:rPr lang="en-US" sz="1400" dirty="0" err="1">
                <a:solidFill>
                  <a:schemeClr val="bg1"/>
                </a:solidFill>
              </a:rPr>
              <a:t>Beitawi</a:t>
            </a:r>
            <a:r>
              <a:rPr lang="en-US" sz="1400" dirty="0">
                <a:solidFill>
                  <a:schemeClr val="bg1"/>
                </a:solidFill>
              </a:rPr>
              <a:t>, Zayd, Mohammad </a:t>
            </a:r>
            <a:r>
              <a:rPr lang="en-US" sz="1400" dirty="0" err="1">
                <a:solidFill>
                  <a:schemeClr val="bg1"/>
                </a:solidFill>
              </a:rPr>
              <a:t>Salehan</a:t>
            </a:r>
            <a:r>
              <a:rPr lang="en-US" sz="1400" dirty="0">
                <a:solidFill>
                  <a:schemeClr val="bg1"/>
                </a:solidFill>
              </a:rPr>
              <a:t>, and Sonya Zhang. "What Makes a Song Trend? Cluster Analysis of Musical Attributes for Spotify Top Trending Songs." Journal of Marketing Development and Competitiveness 14, no. 3 (2020): 79-91.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https://www.proquest.com/openview/41a37854d2c51ea29ea8773c768728bb/1?pq-origsite=gscholar&amp;cbl=536309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12DE33-2BAF-47D4-89CC-148F1AA99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215703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67527-8D95-4F47-8AB7-97D63B38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78" y="845099"/>
            <a:ext cx="3534300" cy="421559"/>
          </a:xfrm>
        </p:spPr>
        <p:txBody>
          <a:bodyPr/>
          <a:lstStyle/>
          <a:p>
            <a:r>
              <a:rPr lang="en-US" dirty="0"/>
              <a:t>Pearson correlation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FF9B90-7389-4C3B-BF7A-57F7F8CB0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885" y="70633"/>
            <a:ext cx="2686500" cy="577800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8" name="Picture 7" descr="A picture containing text, crossword puzzle, different, colorful&#10;&#10;Description automatically generated">
            <a:extLst>
              <a:ext uri="{FF2B5EF4-FFF2-40B4-BE49-F238E27FC236}">
                <a16:creationId xmlns:a16="http://schemas.microsoft.com/office/drawing/2014/main" id="{69CD42BB-E355-422E-BAB0-7B868B76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5" y="1610386"/>
            <a:ext cx="3097286" cy="353311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6ADDF2C-962F-4C07-8A08-CB9B36B6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399" y="2065019"/>
            <a:ext cx="2451202" cy="2845219"/>
          </a:xfrm>
          <a:prstGeom prst="rect">
            <a:avLst/>
          </a:prstGeom>
        </p:spPr>
      </p:pic>
      <p:pic>
        <p:nvPicPr>
          <p:cNvPr id="18" name="Picture 17" descr="Chart, map&#10;&#10;Description automatically generated">
            <a:extLst>
              <a:ext uri="{FF2B5EF4-FFF2-40B4-BE49-F238E27FC236}">
                <a16:creationId xmlns:a16="http://schemas.microsoft.com/office/drawing/2014/main" id="{F0826C13-E306-402A-B7EB-CD837C029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89" y="1508760"/>
            <a:ext cx="3237018" cy="3634740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AEDF1AB9-111F-46AE-8814-3A28AA3D10E1}"/>
              </a:ext>
            </a:extLst>
          </p:cNvPr>
          <p:cNvSpPr txBox="1">
            <a:spLocks/>
          </p:cNvSpPr>
          <p:nvPr/>
        </p:nvSpPr>
        <p:spPr>
          <a:xfrm>
            <a:off x="3211695" y="827559"/>
            <a:ext cx="3534300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Followers vs artist popularity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B08580B7-6BE8-4108-ABB1-C9BCAD2851CB}"/>
              </a:ext>
            </a:extLst>
          </p:cNvPr>
          <p:cNvSpPr txBox="1">
            <a:spLocks/>
          </p:cNvSpPr>
          <p:nvPr/>
        </p:nvSpPr>
        <p:spPr>
          <a:xfrm>
            <a:off x="6322095" y="827559"/>
            <a:ext cx="3534300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Q-Q plot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94984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67527-8D95-4F47-8AB7-97D63B38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78" y="845099"/>
            <a:ext cx="3534300" cy="421559"/>
          </a:xfrm>
        </p:spPr>
        <p:txBody>
          <a:bodyPr/>
          <a:lstStyle/>
          <a:p>
            <a:r>
              <a:rPr lang="en-US" dirty="0"/>
              <a:t>Univariate outliers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FF9B90-7389-4C3B-BF7A-57F7F8CB0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885" y="70633"/>
            <a:ext cx="2686500" cy="577800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B08580B7-6BE8-4108-ABB1-C9BCAD2851CB}"/>
              </a:ext>
            </a:extLst>
          </p:cNvPr>
          <p:cNvSpPr txBox="1">
            <a:spLocks/>
          </p:cNvSpPr>
          <p:nvPr/>
        </p:nvSpPr>
        <p:spPr>
          <a:xfrm>
            <a:off x="5878961" y="634319"/>
            <a:ext cx="2738085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PCA with binary labels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DD54C9-00AF-4634-A7E3-6C72073D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20" y="1463324"/>
            <a:ext cx="3474720" cy="347994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49BAC2C-A381-40C5-A334-82A13977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1" y="1455704"/>
            <a:ext cx="4922320" cy="34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2485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1317</Words>
  <Application>Microsoft Office PowerPoint</Application>
  <PresentationFormat>On-screen Show (16:9)</PresentationFormat>
  <Paragraphs>301</Paragraphs>
  <Slides>74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Maven Pro</vt:lpstr>
      <vt:lpstr>Arial</vt:lpstr>
      <vt:lpstr>Fira Sans Extra Condensed Medium</vt:lpstr>
      <vt:lpstr>Share Tech</vt:lpstr>
      <vt:lpstr>Advent Pro SemiBold</vt:lpstr>
      <vt:lpstr>Data Science Consulting by Slidesgo</vt:lpstr>
      <vt:lpstr>SPOTIFY  TOP TRACKS</vt:lpstr>
      <vt:lpstr>CLUSTERING</vt:lpstr>
      <vt:lpstr>Data collection</vt:lpstr>
      <vt:lpstr>Data description</vt:lpstr>
      <vt:lpstr>Data description</vt:lpstr>
      <vt:lpstr>PowerPoint Presentation</vt:lpstr>
      <vt:lpstr>PowerPoint Presentation</vt:lpstr>
      <vt:lpstr>Visualizations</vt:lpstr>
      <vt:lpstr>Visualizations</vt:lpstr>
      <vt:lpstr>BINARY CLASSIFICATION NAÏVE BAYES</vt:lpstr>
      <vt:lpstr>Naïve Bayes – base model </vt:lpstr>
      <vt:lpstr>Naïve Bayes – model with uniform prior  Results 5-fold cv</vt:lpstr>
      <vt:lpstr>BINARY CLASSIFICATION DECISION TREE</vt:lpstr>
      <vt:lpstr>Decision tree - unpruned</vt:lpstr>
      <vt:lpstr>Decision tree – unpruned   Results 5-fold cv</vt:lpstr>
      <vt:lpstr>Decision tree – pruned </vt:lpstr>
      <vt:lpstr>Decision tree – pruned   Results 5-fold cv</vt:lpstr>
      <vt:lpstr>Random forest</vt:lpstr>
      <vt:lpstr>Random forest  Results 5-fold cv</vt:lpstr>
      <vt:lpstr>COMPARING METRICS</vt:lpstr>
      <vt:lpstr>BINARY CLASSIFICATION KNN</vt:lpstr>
      <vt:lpstr>Evaluating different metrics</vt:lpstr>
      <vt:lpstr>KNN 2 neighbors  Results</vt:lpstr>
      <vt:lpstr>Dimensionality reduction</vt:lpstr>
      <vt:lpstr>LOGISTIC REGRESSION</vt:lpstr>
      <vt:lpstr>Logistic regression - base</vt:lpstr>
      <vt:lpstr>LINEAR DISCRIMINANT ANALYSIS</vt:lpstr>
      <vt:lpstr>LDA</vt:lpstr>
      <vt:lpstr>ENSEMBLES</vt:lpstr>
      <vt:lpstr>ENSEMBLES</vt:lpstr>
      <vt:lpstr>EXTREME GRADIENT BOOSTING</vt:lpstr>
      <vt:lpstr>Results </vt:lpstr>
      <vt:lpstr>ARTIFICIAL NEURAL NETWORK</vt:lpstr>
      <vt:lpstr>ANN</vt:lpstr>
      <vt:lpstr>DNN</vt:lpstr>
      <vt:lpstr>LINEAR REGRESSION</vt:lpstr>
      <vt:lpstr>Results</vt:lpstr>
      <vt:lpstr>Recursive feature elimination</vt:lpstr>
      <vt:lpstr>Basis function expansion (degree 2)</vt:lpstr>
      <vt:lpstr>Lasso regression (L1)</vt:lpstr>
      <vt:lpstr>Results</vt:lpstr>
      <vt:lpstr>Lasso + Basis function expansion</vt:lpstr>
      <vt:lpstr>Ridge regression (L2)</vt:lpstr>
      <vt:lpstr>Ridge + Basis function expansion</vt:lpstr>
      <vt:lpstr>DECISION TREE &amp; RANDOM FROEST</vt:lpstr>
      <vt:lpstr>Decision tree</vt:lpstr>
      <vt:lpstr>Decision tree - Results</vt:lpstr>
      <vt:lpstr>Random Forest</vt:lpstr>
      <vt:lpstr>SUPPORT VECTOR MACHINE</vt:lpstr>
      <vt:lpstr>SVM – RBF kernel</vt:lpstr>
      <vt:lpstr>SVM – Polynomial kernel</vt:lpstr>
      <vt:lpstr>SVM – Linear kernel</vt:lpstr>
      <vt:lpstr>EXTREME GRADIENT BOOSTING</vt:lpstr>
      <vt:lpstr>XGBoost - Results</vt:lpstr>
      <vt:lpstr>ARTIFICIAL NEURAL NETWORK</vt:lpstr>
      <vt:lpstr>ANN</vt:lpstr>
      <vt:lpstr>DNN</vt:lpstr>
      <vt:lpstr>K-MEANS CLUSTERING</vt:lpstr>
      <vt:lpstr>K-means</vt:lpstr>
      <vt:lpstr>K-means result</vt:lpstr>
      <vt:lpstr>HIERARHICAL  CLUSTERING</vt:lpstr>
      <vt:lpstr>Hierarchical clustering</vt:lpstr>
      <vt:lpstr>Hierarchical clustering</vt:lpstr>
      <vt:lpstr>DBSCAN</vt:lpstr>
      <vt:lpstr>DBSCAN</vt:lpstr>
      <vt:lpstr>SELF ORGANIZING  MAPS</vt:lpstr>
      <vt:lpstr>SOM</vt:lpstr>
      <vt:lpstr>SOM</vt:lpstr>
      <vt:lpstr>Using K-means with som neurons</vt:lpstr>
      <vt:lpstr>Results</vt:lpstr>
      <vt:lpstr>GAUSSIAN MIXTURE</vt:lpstr>
      <vt:lpstr>Gaussian Mixture</vt:lpstr>
      <vt:lpstr>Results</vt:lpstr>
      <vt:lpstr>Related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 TOP TRACKS</dc:title>
  <cp:lastModifiedBy>Milena</cp:lastModifiedBy>
  <cp:revision>49</cp:revision>
  <dcterms:modified xsi:type="dcterms:W3CDTF">2021-06-23T20:16:48Z</dcterms:modified>
</cp:coreProperties>
</file>